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3" r:id="rId3"/>
    <p:sldId id="257" r:id="rId4"/>
    <p:sldId id="260" r:id="rId5"/>
    <p:sldId id="262" r:id="rId6"/>
    <p:sldId id="261" r:id="rId7"/>
    <p:sldId id="263" r:id="rId8"/>
    <p:sldId id="265" r:id="rId9"/>
    <p:sldId id="264" r:id="rId10"/>
    <p:sldId id="272" r:id="rId11"/>
    <p:sldId id="266" r:id="rId12"/>
    <p:sldId id="267" r:id="rId13"/>
    <p:sldId id="268" r:id="rId14"/>
    <p:sldId id="274" r:id="rId15"/>
    <p:sldId id="259" r:id="rId16"/>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D5C581-D6D4-C3F0-FB62-E5B5EC052ED2}"/>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BF958D02-972D-7B8E-672C-0DB8142C3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ACD7BE5A-79AA-90AB-8A2A-8A1EED22E2A3}"/>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5" name="Rezervirano mjesto podnožja 4">
            <a:extLst>
              <a:ext uri="{FF2B5EF4-FFF2-40B4-BE49-F238E27FC236}">
                <a16:creationId xmlns:a16="http://schemas.microsoft.com/office/drawing/2014/main" id="{9C560A26-7178-D0BD-A6AE-C351C78797A6}"/>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2D07F3F3-2B48-F8C8-F276-2094B17027CA}"/>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186060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5A4186B-27EC-3404-DDB0-B7D3BFD6E957}"/>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AFC8F930-6456-7D34-55B4-BAF12B88F0C3}"/>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D914A03F-7B8C-4D59-7C5C-6D2D19AB21A4}"/>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5" name="Rezervirano mjesto podnožja 4">
            <a:extLst>
              <a:ext uri="{FF2B5EF4-FFF2-40B4-BE49-F238E27FC236}">
                <a16:creationId xmlns:a16="http://schemas.microsoft.com/office/drawing/2014/main" id="{31692374-1D67-1345-3042-6AFCE478414C}"/>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89074EC4-3383-85A3-1245-9540CD0172F3}"/>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299538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03279164-C927-DBDA-D5D0-3EB473580CAA}"/>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DC954387-D488-6511-3F37-26F61E86F2C8}"/>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D7DBF7CD-2848-4E55-9C2F-CD129ACC084D}"/>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5" name="Rezervirano mjesto podnožja 4">
            <a:extLst>
              <a:ext uri="{FF2B5EF4-FFF2-40B4-BE49-F238E27FC236}">
                <a16:creationId xmlns:a16="http://schemas.microsoft.com/office/drawing/2014/main" id="{6CFC42B0-4E0B-3DA1-2664-EA043869E7E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87C22A95-ADAE-B5AE-E5D7-61BAD5EE18C5}"/>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3558935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E3E3D7-9A38-E3DD-BA72-25C3D3FD6C68}"/>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7EA4F761-4CB3-8EE0-CC6D-F5BD32FC4CF1}"/>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12DD445E-D89C-7CBD-A864-44E416563367}"/>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5" name="Rezervirano mjesto podnožja 4">
            <a:extLst>
              <a:ext uri="{FF2B5EF4-FFF2-40B4-BE49-F238E27FC236}">
                <a16:creationId xmlns:a16="http://schemas.microsoft.com/office/drawing/2014/main" id="{8E4794E9-805F-4BFE-934B-B2DF490F2F5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6C181C17-6650-E647-94D8-D1E3B64907C8}"/>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377213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918C87-238C-3062-4B44-58751BFD378C}"/>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F2F4DC49-CB52-DEC8-4AF0-7463D653D0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84E2C23E-6DE6-C9E3-0C96-74C94529D3B7}"/>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5" name="Rezervirano mjesto podnožja 4">
            <a:extLst>
              <a:ext uri="{FF2B5EF4-FFF2-40B4-BE49-F238E27FC236}">
                <a16:creationId xmlns:a16="http://schemas.microsoft.com/office/drawing/2014/main" id="{7A3C1849-FA85-F615-8CA6-3E50E027BA5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290F1648-BA73-3DD0-E0D6-83BD94125D85}"/>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418709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276F2D-6AE8-725D-9A4A-4B8C802C8E9E}"/>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D879807-8165-86F7-B724-1FCC6EE698A2}"/>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CF3DB13B-A4C5-F38A-42C9-08EC7E90E2F7}"/>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B86C4BDC-8598-2FA7-1A88-ADB749A1A8F5}"/>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6" name="Rezervirano mjesto podnožja 5">
            <a:extLst>
              <a:ext uri="{FF2B5EF4-FFF2-40B4-BE49-F238E27FC236}">
                <a16:creationId xmlns:a16="http://schemas.microsoft.com/office/drawing/2014/main" id="{FD668456-88CF-92EA-97C2-0D073AEA4811}"/>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8E4E3C15-E312-E8E3-42D8-754A5A741867}"/>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340545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FC57EA-487A-795A-D436-71E068A7588A}"/>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DFAC3A02-97F6-A81A-A023-E68B9A50A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4AFB1C99-1851-1175-7B9F-A46F76FA0DA5}"/>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8B214D9E-6600-FD14-9DCB-2123021749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384CEFE8-0A2A-6A87-10B3-96750441F69B}"/>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9DADEF35-DA3E-EDEF-5AF2-E6275AFBA711}"/>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8" name="Rezervirano mjesto podnožja 7">
            <a:extLst>
              <a:ext uri="{FF2B5EF4-FFF2-40B4-BE49-F238E27FC236}">
                <a16:creationId xmlns:a16="http://schemas.microsoft.com/office/drawing/2014/main" id="{395BB2EA-6048-C456-D3A3-BD28F0F6F57D}"/>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FD711A46-57F0-44CB-724E-38F596984532}"/>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272002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21D196-27B4-9125-31C0-457AE861792D}"/>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31927D6A-2427-46FA-ECD7-17B8F67352BE}"/>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4" name="Rezervirano mjesto podnožja 3">
            <a:extLst>
              <a:ext uri="{FF2B5EF4-FFF2-40B4-BE49-F238E27FC236}">
                <a16:creationId xmlns:a16="http://schemas.microsoft.com/office/drawing/2014/main" id="{D378D9BA-05CD-FEAE-A751-2A5F188D1784}"/>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E15E3C0B-A14D-BEA9-A0A1-23B950E90F49}"/>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98051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102BD674-C21F-E1B7-BEC5-D1C6E14F75B4}"/>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3" name="Rezervirano mjesto podnožja 2">
            <a:extLst>
              <a:ext uri="{FF2B5EF4-FFF2-40B4-BE49-F238E27FC236}">
                <a16:creationId xmlns:a16="http://schemas.microsoft.com/office/drawing/2014/main" id="{547F826A-8364-82FE-E9F9-199F068045DB}"/>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CF3005C5-F5ED-93BD-4C45-750D3D372A7F}"/>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215021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9D1ABB-8BA8-E9E2-B44F-2C7CB86153B4}"/>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18042463-0A14-0E18-CEA9-8F827F1299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81A285EA-5C48-5074-1E01-5608113F8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BF016A1C-97EA-4C46-7736-20D01B0B30BA}"/>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6" name="Rezervirano mjesto podnožja 5">
            <a:extLst>
              <a:ext uri="{FF2B5EF4-FFF2-40B4-BE49-F238E27FC236}">
                <a16:creationId xmlns:a16="http://schemas.microsoft.com/office/drawing/2014/main" id="{7F4EE844-F6B0-06DF-F25B-2A723B92E98F}"/>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F7BA17C4-DB2F-8511-0859-99372224EA75}"/>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214871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B2E155-20D5-C24A-3EB7-ACC26B685608}"/>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3333E00C-D231-378A-F465-C87D1BEB0B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92F0F368-DF31-0D1A-7675-986425CA1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B8EB9C4C-A522-71F2-325D-DA5379A26CF3}"/>
              </a:ext>
            </a:extLst>
          </p:cNvPr>
          <p:cNvSpPr>
            <a:spLocks noGrp="1"/>
          </p:cNvSpPr>
          <p:nvPr>
            <p:ph type="dt" sz="half" idx="10"/>
          </p:nvPr>
        </p:nvSpPr>
        <p:spPr/>
        <p:txBody>
          <a:bodyPr/>
          <a:lstStyle/>
          <a:p>
            <a:fld id="{763A7379-6298-4B37-9781-82B6764B5E69}" type="datetimeFigureOut">
              <a:rPr lang="hr-HR" smtClean="0"/>
              <a:t>20.12.2025.</a:t>
            </a:fld>
            <a:endParaRPr lang="hr-HR"/>
          </a:p>
        </p:txBody>
      </p:sp>
      <p:sp>
        <p:nvSpPr>
          <p:cNvPr id="6" name="Rezervirano mjesto podnožja 5">
            <a:extLst>
              <a:ext uri="{FF2B5EF4-FFF2-40B4-BE49-F238E27FC236}">
                <a16:creationId xmlns:a16="http://schemas.microsoft.com/office/drawing/2014/main" id="{8BA15627-E941-FEF7-3FA4-636764685638}"/>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64537F1E-BDA9-4F17-D05B-52EDAB3E8CF6}"/>
              </a:ext>
            </a:extLst>
          </p:cNvPr>
          <p:cNvSpPr>
            <a:spLocks noGrp="1"/>
          </p:cNvSpPr>
          <p:nvPr>
            <p:ph type="sldNum" sz="quarter" idx="12"/>
          </p:nvPr>
        </p:nvSpPr>
        <p:spPr/>
        <p:txBody>
          <a:bodyPr/>
          <a:lstStyle/>
          <a:p>
            <a:fld id="{AEE36C97-0B55-4342-95E6-4507123623F5}" type="slidenum">
              <a:rPr lang="hr-HR" smtClean="0"/>
              <a:t>‹#›</a:t>
            </a:fld>
            <a:endParaRPr lang="hr-HR"/>
          </a:p>
        </p:txBody>
      </p:sp>
    </p:spTree>
    <p:extLst>
      <p:ext uri="{BB962C8B-B14F-4D97-AF65-F5344CB8AC3E}">
        <p14:creationId xmlns:p14="http://schemas.microsoft.com/office/powerpoint/2010/main" val="34099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AAE6E4B7-7A25-B6CB-01D3-DC094880CE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167B1094-D305-71E4-4F47-EEE6A36120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23D2133D-A547-C175-6C6D-156A0BB723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3A7379-6298-4B37-9781-82B6764B5E69}" type="datetimeFigureOut">
              <a:rPr lang="hr-HR" smtClean="0"/>
              <a:t>20.12.2025.</a:t>
            </a:fld>
            <a:endParaRPr lang="hr-HR"/>
          </a:p>
        </p:txBody>
      </p:sp>
      <p:sp>
        <p:nvSpPr>
          <p:cNvPr id="5" name="Rezervirano mjesto podnožja 4">
            <a:extLst>
              <a:ext uri="{FF2B5EF4-FFF2-40B4-BE49-F238E27FC236}">
                <a16:creationId xmlns:a16="http://schemas.microsoft.com/office/drawing/2014/main" id="{98505566-402E-31ED-8359-648CC88D87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Rezervirano mjesto broja slajda 5">
            <a:extLst>
              <a:ext uri="{FF2B5EF4-FFF2-40B4-BE49-F238E27FC236}">
                <a16:creationId xmlns:a16="http://schemas.microsoft.com/office/drawing/2014/main" id="{76E0E715-2BB9-2DFB-EDD1-CE5D9B164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E36C97-0B55-4342-95E6-4507123623F5}" type="slidenum">
              <a:rPr lang="hr-HR" smtClean="0"/>
              <a:t>‹#›</a:t>
            </a:fld>
            <a:endParaRPr lang="hr-HR"/>
          </a:p>
        </p:txBody>
      </p:sp>
    </p:spTree>
    <p:extLst>
      <p:ext uri="{BB962C8B-B14F-4D97-AF65-F5344CB8AC3E}">
        <p14:creationId xmlns:p14="http://schemas.microsoft.com/office/powerpoint/2010/main" val="371955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r.wikipedia.org/wiki/Vestalka" TargetMode="External"/><Relationship Id="rId13" Type="http://schemas.openxmlformats.org/officeDocument/2006/relationships/hyperlink" Target="https://hr.wikipedia.org/wiki/Rem" TargetMode="External"/><Relationship Id="rId18" Type="http://schemas.openxmlformats.org/officeDocument/2006/relationships/hyperlink" Target="https://hr.wikipedia.org/wiki/Kvirinal" TargetMode="External"/><Relationship Id="rId3" Type="http://schemas.openxmlformats.org/officeDocument/2006/relationships/hyperlink" Target="https://hr.wikipedia.org/wiki/Mars_(mitologija)" TargetMode="External"/><Relationship Id="rId7" Type="http://schemas.openxmlformats.org/officeDocument/2006/relationships/hyperlink" Target="https://hr.wikipedia.org/w/index.php?title=Amulije&amp;action=edit&amp;redlink=1" TargetMode="External"/><Relationship Id="rId12" Type="http://schemas.openxmlformats.org/officeDocument/2006/relationships/hyperlink" Target="https://hr.wikipedia.org/wiki/Palatin" TargetMode="External"/><Relationship Id="rId17" Type="http://schemas.openxmlformats.org/officeDocument/2006/relationships/hyperlink" Target="https://hr.wikipedia.org/wiki/Celij" TargetMode="External"/><Relationship Id="rId2" Type="http://schemas.openxmlformats.org/officeDocument/2006/relationships/hyperlink" Target="https://hr.wikipedia.org/wiki/Osnivanje_Rima" TargetMode="External"/><Relationship Id="rId16" Type="http://schemas.openxmlformats.org/officeDocument/2006/relationships/hyperlink" Target="https://hr.wikipedia.org/wiki/Kapitol" TargetMode="External"/><Relationship Id="rId1" Type="http://schemas.openxmlformats.org/officeDocument/2006/relationships/slideLayout" Target="../slideLayouts/slideLayout2.xml"/><Relationship Id="rId6" Type="http://schemas.openxmlformats.org/officeDocument/2006/relationships/hyperlink" Target="https://hr.wikipedia.org/w/index.php?title=Numitor&amp;action=edit&amp;redlink=1" TargetMode="External"/><Relationship Id="rId11" Type="http://schemas.openxmlformats.org/officeDocument/2006/relationships/hyperlink" Target="https://hr.wikipedia.org/w/index.php?title=Faustul&amp;action=edit&amp;redlink=1" TargetMode="External"/><Relationship Id="rId5" Type="http://schemas.openxmlformats.org/officeDocument/2006/relationships/hyperlink" Target="https://hr.wikipedia.org/w/index.php?title=Alba_Longa&amp;action=edit&amp;redlink=1" TargetMode="External"/><Relationship Id="rId15" Type="http://schemas.openxmlformats.org/officeDocument/2006/relationships/hyperlink" Target="https://hr.wikipedia.org/wiki/Rimski_senat" TargetMode="External"/><Relationship Id="rId10" Type="http://schemas.openxmlformats.org/officeDocument/2006/relationships/hyperlink" Target="https://hr.wikipedia.org/wiki/Vuk" TargetMode="External"/><Relationship Id="rId4" Type="http://schemas.openxmlformats.org/officeDocument/2006/relationships/hyperlink" Target="https://hr.wikipedia.org/wiki/Rea_Silvija" TargetMode="External"/><Relationship Id="rId9" Type="http://schemas.openxmlformats.org/officeDocument/2006/relationships/hyperlink" Target="https://hr.wikipedia.org/wiki/Tiber" TargetMode="External"/><Relationship Id="rId14" Type="http://schemas.openxmlformats.org/officeDocument/2006/relationships/hyperlink" Target="https://hr.wikipedia.org/wiki/Aventi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E5BBCE69-1868-4EDA-8B50-ABA49280B2A0}"/>
              </a:ext>
            </a:extLst>
          </p:cNvPr>
          <p:cNvSpPr>
            <a:spLocks noGrp="1"/>
          </p:cNvSpPr>
          <p:nvPr>
            <p:ph idx="1"/>
          </p:nvPr>
        </p:nvSpPr>
        <p:spPr>
          <a:xfrm>
            <a:off x="565607" y="537328"/>
            <a:ext cx="11236751" cy="6249971"/>
          </a:xfrm>
        </p:spPr>
        <p:txBody>
          <a:bodyPr>
            <a:normAutofit fontScale="77500" lnSpcReduction="20000"/>
          </a:bodyPr>
          <a:lstStyle/>
          <a:p>
            <a:pPr marL="0" indent="0" algn="l">
              <a:buNone/>
            </a:pPr>
            <a:r>
              <a:rPr lang="hr-HR" b="1" dirty="0">
                <a:solidFill>
                  <a:srgbClr val="202122"/>
                </a:solidFill>
                <a:latin typeface="Arial" panose="020B0604020202020204" pitchFamily="34" charset="0"/>
              </a:rPr>
              <a:t>		ROMULUS – 1. rimski kralj   ( 753.-715.g.pr.Kr.)</a:t>
            </a:r>
          </a:p>
          <a:p>
            <a:pPr marL="0" indent="0" algn="l">
              <a:buNone/>
            </a:pPr>
            <a:r>
              <a:rPr lang="hr-HR" b="0" i="0" dirty="0">
                <a:solidFill>
                  <a:srgbClr val="202122"/>
                </a:solidFill>
                <a:effectLst/>
                <a:latin typeface="Arial" panose="020B0604020202020204" pitchFamily="34" charset="0"/>
              </a:rPr>
              <a:t>- </a:t>
            </a:r>
            <a:r>
              <a:rPr lang="hr-HR" b="0" i="0" dirty="0">
                <a:effectLst/>
                <a:latin typeface="Arial" panose="020B0604020202020204" pitchFamily="34" charset="0"/>
              </a:rPr>
              <a:t>uz brata Rema, </a:t>
            </a:r>
            <a:r>
              <a:rPr lang="hr-HR" b="0" i="0" u="none" strike="noStrike" dirty="0">
                <a:effectLst/>
                <a:latin typeface="Arial" panose="020B0604020202020204" pitchFamily="34" charset="0"/>
                <a:hlinkClick r:id="rId2" tooltip="Osnivanje Rima">
                  <a:extLst>
                    <a:ext uri="{A12FA001-AC4F-418D-AE19-62706E023703}">
                      <ahyp:hlinkClr xmlns:ahyp="http://schemas.microsoft.com/office/drawing/2018/hyperlinkcolor" val="tx"/>
                    </a:ext>
                  </a:extLst>
                </a:hlinkClick>
              </a:rPr>
              <a:t>osnivač</a:t>
            </a:r>
            <a:r>
              <a:rPr lang="hr-HR" b="0" i="0" dirty="0">
                <a:effectLst/>
                <a:latin typeface="Arial" panose="020B0604020202020204" pitchFamily="34" charset="0"/>
              </a:rPr>
              <a:t> grada </a:t>
            </a:r>
            <a:r>
              <a:rPr lang="hr-HR" dirty="0">
                <a:latin typeface="Arial" panose="020B0604020202020204" pitchFamily="34" charset="0"/>
              </a:rPr>
              <a:t>Rima</a:t>
            </a:r>
            <a:r>
              <a:rPr lang="hr-HR" b="0" i="0" dirty="0">
                <a:effectLst/>
                <a:latin typeface="Arial" panose="020B0604020202020204" pitchFamily="34" charset="0"/>
              </a:rPr>
              <a:t> </a:t>
            </a:r>
          </a:p>
          <a:p>
            <a:pPr marL="0" indent="0" algn="l">
              <a:buNone/>
            </a:pPr>
            <a:r>
              <a:rPr lang="hr-HR" dirty="0">
                <a:latin typeface="Arial" panose="020B0604020202020204" pitchFamily="34" charset="0"/>
              </a:rPr>
              <a:t>- s</a:t>
            </a:r>
            <a:r>
              <a:rPr lang="hr-HR" b="0" i="0" dirty="0">
                <a:effectLst/>
                <a:latin typeface="Arial" panose="020B0604020202020204" pitchFamily="34" charset="0"/>
              </a:rPr>
              <a:t>in boga </a:t>
            </a:r>
            <a:r>
              <a:rPr lang="hr-HR" b="0" i="0" u="none" strike="noStrike" dirty="0">
                <a:effectLst/>
                <a:latin typeface="Arial" panose="020B0604020202020204" pitchFamily="34" charset="0"/>
                <a:hlinkClick r:id="rId3" tooltip="Mars (mitologija)">
                  <a:extLst>
                    <a:ext uri="{A12FA001-AC4F-418D-AE19-62706E023703}">
                      <ahyp:hlinkClr xmlns:ahyp="http://schemas.microsoft.com/office/drawing/2018/hyperlinkcolor" val="tx"/>
                    </a:ext>
                  </a:extLst>
                </a:hlinkClick>
              </a:rPr>
              <a:t>Marsa</a:t>
            </a:r>
            <a:r>
              <a:rPr lang="hr-HR" b="0" i="0" dirty="0">
                <a:effectLst/>
                <a:latin typeface="Arial" panose="020B0604020202020204" pitchFamily="34" charset="0"/>
              </a:rPr>
              <a:t> i </a:t>
            </a:r>
            <a:r>
              <a:rPr lang="hr-HR" b="0" i="0" u="none" strike="noStrike" dirty="0">
                <a:effectLst/>
                <a:latin typeface="Arial" panose="020B0604020202020204" pitchFamily="34" charset="0"/>
                <a:hlinkClick r:id="rId4" tooltip="Rea Silvija">
                  <a:extLst>
                    <a:ext uri="{A12FA001-AC4F-418D-AE19-62706E023703}">
                      <ahyp:hlinkClr xmlns:ahyp="http://schemas.microsoft.com/office/drawing/2018/hyperlinkcolor" val="tx"/>
                    </a:ext>
                  </a:extLst>
                </a:hlinkClick>
              </a:rPr>
              <a:t>Ree </a:t>
            </a:r>
            <a:r>
              <a:rPr lang="hr-HR" b="0" i="0" u="none" strike="noStrike" dirty="0" err="1">
                <a:effectLst/>
                <a:latin typeface="Arial" panose="020B0604020202020204" pitchFamily="34" charset="0"/>
                <a:hlinkClick r:id="rId4" tooltip="Rea Silvija">
                  <a:extLst>
                    <a:ext uri="{A12FA001-AC4F-418D-AE19-62706E023703}">
                      <ahyp:hlinkClr xmlns:ahyp="http://schemas.microsoft.com/office/drawing/2018/hyperlinkcolor" val="tx"/>
                    </a:ext>
                  </a:extLst>
                </a:hlinkClick>
              </a:rPr>
              <a:t>Silvije</a:t>
            </a:r>
            <a:r>
              <a:rPr lang="hr-HR" b="0" i="0" dirty="0" err="1">
                <a:effectLst/>
                <a:latin typeface="Arial" panose="020B0604020202020204" pitchFamily="34" charset="0"/>
              </a:rPr>
              <a:t>,koja</a:t>
            </a:r>
            <a:r>
              <a:rPr lang="hr-HR" b="0" i="0" dirty="0">
                <a:effectLst/>
                <a:latin typeface="Arial" panose="020B0604020202020204" pitchFamily="34" charset="0"/>
              </a:rPr>
              <a:t> je bila kćer kralja </a:t>
            </a:r>
            <a:r>
              <a:rPr lang="hr-HR" dirty="0">
                <a:solidFill>
                  <a:srgbClr val="467886"/>
                </a:solidFill>
                <a:latin typeface="Arial" panose="020B0604020202020204" pitchFamily="34" charset="0"/>
              </a:rPr>
              <a:t> Albe</a:t>
            </a:r>
            <a:r>
              <a:rPr lang="hr-HR" b="0" i="0" u="none" strike="noStrike" dirty="0">
                <a:solidFill>
                  <a:srgbClr val="467886"/>
                </a:solidFill>
                <a:effectLst/>
                <a:latin typeface="Arial" panose="020B0604020202020204" pitchFamily="34" charset="0"/>
                <a:hlinkClick r:id="rId5" tooltip="Alba Longa (stranica ne postoji)">
                  <a:extLst>
                    <a:ext uri="{A12FA001-AC4F-418D-AE19-62706E023703}">
                      <ahyp:hlinkClr xmlns:ahyp="http://schemas.microsoft.com/office/drawing/2018/hyperlinkcolor" val="tx"/>
                    </a:ext>
                  </a:extLst>
                </a:hlinkClick>
              </a:rPr>
              <a:t> </a:t>
            </a:r>
            <a:r>
              <a:rPr lang="hr-HR" b="0" i="0" u="none" strike="noStrike" dirty="0" err="1">
                <a:effectLst/>
                <a:latin typeface="Arial" panose="020B0604020202020204" pitchFamily="34" charset="0"/>
                <a:hlinkClick r:id="rId5" tooltip="Alba Longa (stranica ne postoji)">
                  <a:extLst>
                    <a:ext uri="{A12FA001-AC4F-418D-AE19-62706E023703}">
                      <ahyp:hlinkClr xmlns:ahyp="http://schemas.microsoft.com/office/drawing/2018/hyperlinkcolor" val="tx"/>
                    </a:ext>
                  </a:extLst>
                </a:hlinkClick>
              </a:rPr>
              <a:t>Longe</a:t>
            </a:r>
            <a:r>
              <a:rPr lang="hr-HR" b="0" i="0" dirty="0" err="1">
                <a:effectLst/>
                <a:latin typeface="Arial" panose="020B0604020202020204" pitchFamily="34" charset="0"/>
              </a:rPr>
              <a:t>,</a:t>
            </a:r>
            <a:r>
              <a:rPr lang="hr-HR" b="0" i="0" u="none" strike="noStrike" dirty="0" err="1">
                <a:effectLst/>
                <a:latin typeface="Arial" panose="020B0604020202020204" pitchFamily="34" charset="0"/>
                <a:hlinkClick r:id="rId6" tooltip="Numitor (stranica ne postoji)">
                  <a:extLst>
                    <a:ext uri="{A12FA001-AC4F-418D-AE19-62706E023703}">
                      <ahyp:hlinkClr xmlns:ahyp="http://schemas.microsoft.com/office/drawing/2018/hyperlinkcolor" val="tx"/>
                    </a:ext>
                  </a:extLst>
                </a:hlinkClick>
              </a:rPr>
              <a:t>Numitora</a:t>
            </a:r>
            <a:r>
              <a:rPr lang="hr-HR" b="0" i="0" dirty="0">
                <a:effectLst/>
                <a:latin typeface="Arial" panose="020B0604020202020204" pitchFamily="34" charset="0"/>
              </a:rPr>
              <a:t>. Prije začeća </a:t>
            </a:r>
            <a:r>
              <a:rPr lang="hr-HR" b="0" i="0" dirty="0" err="1">
                <a:effectLst/>
                <a:latin typeface="Arial" panose="020B0604020202020204" pitchFamily="34" charset="0"/>
              </a:rPr>
              <a:t>Numitora</a:t>
            </a:r>
            <a:r>
              <a:rPr lang="hr-HR" b="0" i="0" dirty="0">
                <a:effectLst/>
                <a:latin typeface="Arial" panose="020B0604020202020204" pitchFamily="34" charset="0"/>
              </a:rPr>
              <a:t> je s trona zbacio njegov brat </a:t>
            </a:r>
            <a:r>
              <a:rPr lang="hr-HR" b="0" i="0" u="none" strike="noStrike" dirty="0" err="1">
                <a:effectLst/>
                <a:latin typeface="Arial" panose="020B0604020202020204" pitchFamily="34" charset="0"/>
                <a:hlinkClick r:id="rId7" tooltip="Amulije (stranica ne postoji)">
                  <a:extLst>
                    <a:ext uri="{A12FA001-AC4F-418D-AE19-62706E023703}">
                      <ahyp:hlinkClr xmlns:ahyp="http://schemas.microsoft.com/office/drawing/2018/hyperlinkcolor" val="tx"/>
                    </a:ext>
                  </a:extLst>
                </a:hlinkClick>
              </a:rPr>
              <a:t>Amulije</a:t>
            </a:r>
            <a:r>
              <a:rPr lang="hr-HR" b="0" i="0" dirty="0">
                <a:effectLst/>
                <a:latin typeface="Arial" panose="020B0604020202020204" pitchFamily="34" charset="0"/>
              </a:rPr>
              <a:t>, koji mu je ubio sina, a kćer Reu natjerao da ode u </a:t>
            </a:r>
            <a:r>
              <a:rPr lang="hr-HR" b="0" i="0" u="none" strike="noStrike" dirty="0">
                <a:effectLst/>
                <a:latin typeface="Arial" panose="020B0604020202020204" pitchFamily="34" charset="0"/>
                <a:hlinkClick r:id="rId8" tooltip="Vestalka">
                  <a:extLst>
                    <a:ext uri="{A12FA001-AC4F-418D-AE19-62706E023703}">
                      <ahyp:hlinkClr xmlns:ahyp="http://schemas.microsoft.com/office/drawing/2018/hyperlinkcolor" val="tx"/>
                    </a:ext>
                  </a:extLst>
                </a:hlinkClick>
              </a:rPr>
              <a:t>Vestalke</a:t>
            </a:r>
            <a:r>
              <a:rPr lang="hr-HR" b="0" i="0" dirty="0">
                <a:effectLst/>
                <a:latin typeface="Arial" panose="020B0604020202020204" pitchFamily="34" charset="0"/>
              </a:rPr>
              <a:t>. Rea se svidjela bogu rata </a:t>
            </a:r>
            <a:r>
              <a:rPr lang="hr-HR" b="0" i="0" u="none" strike="noStrike" dirty="0">
                <a:effectLst/>
                <a:latin typeface="Arial" panose="020B0604020202020204" pitchFamily="34" charset="0"/>
                <a:hlinkClick r:id="rId3" tooltip="Mars (mitologija)">
                  <a:extLst>
                    <a:ext uri="{A12FA001-AC4F-418D-AE19-62706E023703}">
                      <ahyp:hlinkClr xmlns:ahyp="http://schemas.microsoft.com/office/drawing/2018/hyperlinkcolor" val="tx"/>
                    </a:ext>
                  </a:extLst>
                </a:hlinkClick>
              </a:rPr>
              <a:t>Marsu</a:t>
            </a:r>
            <a:r>
              <a:rPr lang="hr-HR" b="0" i="0" dirty="0">
                <a:effectLst/>
                <a:latin typeface="Arial" panose="020B0604020202020204" pitchFamily="34" charset="0"/>
              </a:rPr>
              <a:t>, te je on s njom dobio blizance. U strahu od </a:t>
            </a:r>
            <a:r>
              <a:rPr lang="hr-HR" b="0" i="0" dirty="0" err="1">
                <a:effectLst/>
                <a:latin typeface="Arial" panose="020B0604020202020204" pitchFamily="34" charset="0"/>
              </a:rPr>
              <a:t>Amulija</a:t>
            </a:r>
            <a:r>
              <a:rPr lang="hr-HR" b="0" i="0" dirty="0">
                <a:effectLst/>
                <a:latin typeface="Arial" panose="020B0604020202020204" pitchFamily="34" charset="0"/>
              </a:rPr>
              <a:t> Rea je blizance pustila u košari niz rijeku </a:t>
            </a:r>
            <a:r>
              <a:rPr lang="hr-HR" b="0" i="0" u="none" strike="noStrike" dirty="0">
                <a:effectLst/>
                <a:latin typeface="Arial" panose="020B0604020202020204" pitchFamily="34" charset="0"/>
                <a:hlinkClick r:id="rId9" tooltip="Tiber">
                  <a:extLst>
                    <a:ext uri="{A12FA001-AC4F-418D-AE19-62706E023703}">
                      <ahyp:hlinkClr xmlns:ahyp="http://schemas.microsoft.com/office/drawing/2018/hyperlinkcolor" val="tx"/>
                    </a:ext>
                  </a:extLst>
                </a:hlinkClick>
              </a:rPr>
              <a:t>Tiber</a:t>
            </a:r>
            <a:r>
              <a:rPr lang="hr-HR" b="0" i="0" dirty="0">
                <a:effectLst/>
                <a:latin typeface="Arial" panose="020B0604020202020204" pitchFamily="34" charset="0"/>
              </a:rPr>
              <a:t>. Samim čudom nisu se utopili u rijeci već su doplutali do obale. Ondje ih pronalazi i doji </a:t>
            </a:r>
            <a:r>
              <a:rPr lang="hr-HR" b="0" i="0" u="none" strike="noStrike" dirty="0">
                <a:effectLst/>
                <a:latin typeface="Arial" panose="020B0604020202020204" pitchFamily="34" charset="0"/>
                <a:hlinkClick r:id="rId10" tooltip="Vuk">
                  <a:extLst>
                    <a:ext uri="{A12FA001-AC4F-418D-AE19-62706E023703}">
                      <ahyp:hlinkClr xmlns:ahyp="http://schemas.microsoft.com/office/drawing/2018/hyperlinkcolor" val="tx"/>
                    </a:ext>
                  </a:extLst>
                </a:hlinkClick>
              </a:rPr>
              <a:t>vučica</a:t>
            </a:r>
            <a:r>
              <a:rPr lang="hr-HR" b="0" i="0" dirty="0">
                <a:effectLst/>
                <a:latin typeface="Arial" panose="020B0604020202020204" pitchFamily="34" charset="0"/>
              </a:rPr>
              <a:t>. Nakon nekog vremena pronalazi ih pastir </a:t>
            </a:r>
            <a:r>
              <a:rPr lang="hr-HR" b="0" i="0" u="none" strike="noStrike" dirty="0" err="1">
                <a:effectLst/>
                <a:latin typeface="Arial" panose="020B0604020202020204" pitchFamily="34" charset="0"/>
                <a:hlinkClick r:id="rId11" tooltip="Faustul (stranica ne postoji)">
                  <a:extLst>
                    <a:ext uri="{A12FA001-AC4F-418D-AE19-62706E023703}">
                      <ahyp:hlinkClr xmlns:ahyp="http://schemas.microsoft.com/office/drawing/2018/hyperlinkcolor" val="tx"/>
                    </a:ext>
                  </a:extLst>
                </a:hlinkClick>
              </a:rPr>
              <a:t>Faustul</a:t>
            </a:r>
            <a:r>
              <a:rPr lang="hr-HR" b="0" i="0" dirty="0">
                <a:effectLst/>
                <a:latin typeface="Arial" panose="020B0604020202020204" pitchFamily="34" charset="0"/>
              </a:rPr>
              <a:t> koji ih odgaja kao svoje sinove. Nisu bili svjesni svog podrijetla, ali su bili rođeni vođe te su stekli mnogo sljedbenika. Kada su saznali tko su i odakle su, ubijaju </a:t>
            </a:r>
            <a:r>
              <a:rPr lang="hr-HR" b="0" i="0" dirty="0" err="1">
                <a:effectLst/>
                <a:latin typeface="Arial" panose="020B0604020202020204" pitchFamily="34" charset="0"/>
              </a:rPr>
              <a:t>Amulija</a:t>
            </a:r>
            <a:r>
              <a:rPr lang="hr-HR" b="0" i="0" dirty="0">
                <a:effectLst/>
                <a:latin typeface="Arial" panose="020B0604020202020204" pitchFamily="34" charset="0"/>
              </a:rPr>
              <a:t> te na prijestolje vraćaju </a:t>
            </a:r>
            <a:r>
              <a:rPr lang="hr-HR" b="0" i="0" dirty="0" err="1">
                <a:effectLst/>
                <a:latin typeface="Arial" panose="020B0604020202020204" pitchFamily="34" charset="0"/>
              </a:rPr>
              <a:t>Numitora</a:t>
            </a:r>
            <a:r>
              <a:rPr lang="hr-HR" b="0" i="0" dirty="0">
                <a:effectLst/>
                <a:latin typeface="Arial" panose="020B0604020202020204" pitchFamily="34" charset="0"/>
              </a:rPr>
              <a:t>. Nisu čekali njegovu smrt da dobiju Albu </a:t>
            </a:r>
            <a:r>
              <a:rPr lang="hr-HR" b="0" i="0" dirty="0" err="1">
                <a:effectLst/>
                <a:latin typeface="Arial" panose="020B0604020202020204" pitchFamily="34" charset="0"/>
              </a:rPr>
              <a:t>Longu</a:t>
            </a:r>
            <a:r>
              <a:rPr lang="hr-HR" b="0" i="0" dirty="0">
                <a:effectLst/>
                <a:latin typeface="Arial" panose="020B0604020202020204" pitchFamily="34" charset="0"/>
              </a:rPr>
              <a:t>, već su odlučili sagraditi novi grad.</a:t>
            </a:r>
          </a:p>
          <a:p>
            <a:pPr algn="l"/>
            <a:r>
              <a:rPr lang="hr-HR" b="0" i="0" dirty="0" err="1">
                <a:effectLst/>
                <a:latin typeface="Arial" panose="020B0604020202020204" pitchFamily="34" charset="0"/>
              </a:rPr>
              <a:t>Romul</a:t>
            </a:r>
            <a:r>
              <a:rPr lang="hr-HR" b="0" i="0" dirty="0">
                <a:effectLst/>
                <a:latin typeface="Arial" panose="020B0604020202020204" pitchFamily="34" charset="0"/>
              </a:rPr>
              <a:t> je htio osnovati grad na brežuljku </a:t>
            </a:r>
            <a:r>
              <a:rPr lang="hr-HR" b="0" i="0" u="none" strike="noStrike" dirty="0">
                <a:effectLst/>
                <a:latin typeface="Arial" panose="020B0604020202020204" pitchFamily="34" charset="0"/>
                <a:hlinkClick r:id="rId12" tooltip="Palatin">
                  <a:extLst>
                    <a:ext uri="{A12FA001-AC4F-418D-AE19-62706E023703}">
                      <ahyp:hlinkClr xmlns:ahyp="http://schemas.microsoft.com/office/drawing/2018/hyperlinkcolor" val="tx"/>
                    </a:ext>
                  </a:extLst>
                </a:hlinkClick>
              </a:rPr>
              <a:t>Palatinu</a:t>
            </a:r>
            <a:r>
              <a:rPr lang="hr-HR" b="0" i="0" dirty="0">
                <a:effectLst/>
                <a:latin typeface="Arial" panose="020B0604020202020204" pitchFamily="34" charset="0"/>
              </a:rPr>
              <a:t>, a </a:t>
            </a:r>
            <a:r>
              <a:rPr lang="hr-HR" b="0" i="0" u="none" strike="noStrike" dirty="0">
                <a:effectLst/>
                <a:latin typeface="Arial" panose="020B0604020202020204" pitchFamily="34" charset="0"/>
                <a:hlinkClick r:id="rId13" tooltip="Rem">
                  <a:extLst>
                    <a:ext uri="{A12FA001-AC4F-418D-AE19-62706E023703}">
                      <ahyp:hlinkClr xmlns:ahyp="http://schemas.microsoft.com/office/drawing/2018/hyperlinkcolor" val="tx"/>
                    </a:ext>
                  </a:extLst>
                </a:hlinkClick>
              </a:rPr>
              <a:t>Rem</a:t>
            </a:r>
            <a:r>
              <a:rPr lang="hr-HR" b="0" i="0" dirty="0">
                <a:effectLst/>
                <a:latin typeface="Arial" panose="020B0604020202020204" pitchFamily="34" charset="0"/>
              </a:rPr>
              <a:t> na </a:t>
            </a:r>
            <a:r>
              <a:rPr lang="hr-HR" b="0" i="0" u="none" strike="noStrike" dirty="0" err="1">
                <a:effectLst/>
                <a:latin typeface="Arial" panose="020B0604020202020204" pitchFamily="34" charset="0"/>
                <a:hlinkClick r:id="rId14" tooltip="Aventin">
                  <a:extLst>
                    <a:ext uri="{A12FA001-AC4F-418D-AE19-62706E023703}">
                      <ahyp:hlinkClr xmlns:ahyp="http://schemas.microsoft.com/office/drawing/2018/hyperlinkcolor" val="tx"/>
                    </a:ext>
                  </a:extLst>
                </a:hlinkClick>
              </a:rPr>
              <a:t>Aventinu</a:t>
            </a:r>
            <a:r>
              <a:rPr lang="hr-HR" b="0" i="0" dirty="0">
                <a:effectLst/>
                <a:latin typeface="Arial" panose="020B0604020202020204" pitchFamily="34" charset="0"/>
              </a:rPr>
              <a:t>. Prema proročanstvu, onaj koji bude </a:t>
            </a:r>
            <a:r>
              <a:rPr lang="hr-HR" b="0" i="0" dirty="0">
                <a:solidFill>
                  <a:srgbClr val="202122"/>
                </a:solidFill>
                <a:effectLst/>
                <a:latin typeface="Arial" panose="020B0604020202020204" pitchFamily="34" charset="0"/>
              </a:rPr>
              <a:t>vidio više ptica sagradit će grad. Bogovi su bili naklonjeniji </a:t>
            </a:r>
            <a:r>
              <a:rPr lang="hr-HR" b="0" i="0" dirty="0" err="1">
                <a:solidFill>
                  <a:srgbClr val="202122"/>
                </a:solidFill>
                <a:effectLst/>
                <a:latin typeface="Arial" panose="020B0604020202020204" pitchFamily="34" charset="0"/>
              </a:rPr>
              <a:t>Romulu</a:t>
            </a:r>
            <a:r>
              <a:rPr lang="hr-HR" b="0" i="0" dirty="0">
                <a:solidFill>
                  <a:srgbClr val="202122"/>
                </a:solidFill>
                <a:effectLst/>
                <a:latin typeface="Arial" panose="020B0604020202020204" pitchFamily="34" charset="0"/>
              </a:rPr>
              <a:t> te je on vidio više ptica. Uzeo je plug i zaorao brazdu oko Palatina te tako naznačio da će tu biti zidine. Rem je preskočio brazdu i porušio je. </a:t>
            </a:r>
            <a:r>
              <a:rPr lang="hr-HR" b="0" i="0" dirty="0" err="1">
                <a:solidFill>
                  <a:srgbClr val="202122"/>
                </a:solidFill>
                <a:effectLst/>
                <a:latin typeface="Arial" panose="020B0604020202020204" pitchFamily="34" charset="0"/>
              </a:rPr>
              <a:t>Romul</a:t>
            </a:r>
            <a:r>
              <a:rPr lang="hr-HR" b="0" i="0" dirty="0">
                <a:solidFill>
                  <a:srgbClr val="202122"/>
                </a:solidFill>
                <a:effectLst/>
                <a:latin typeface="Arial" panose="020B0604020202020204" pitchFamily="34" charset="0"/>
              </a:rPr>
              <a:t> ga ja ubio i pritom rekao :"</a:t>
            </a:r>
            <a:r>
              <a:rPr lang="hr-HR" b="0" i="1" dirty="0">
                <a:solidFill>
                  <a:srgbClr val="202122"/>
                </a:solidFill>
                <a:effectLst/>
                <a:latin typeface="Arial" panose="020B0604020202020204" pitchFamily="34" charset="0"/>
              </a:rPr>
              <a:t>Ovako će nastradati svi koji se usude prijeći zidine Rima.</a:t>
            </a:r>
            <a:r>
              <a:rPr lang="hr-HR" b="0" i="0" dirty="0">
                <a:solidFill>
                  <a:srgbClr val="202122"/>
                </a:solidFill>
                <a:effectLst/>
                <a:latin typeface="Arial" panose="020B0604020202020204" pitchFamily="34" charset="0"/>
              </a:rPr>
              <a:t>" Ondje </a:t>
            </a:r>
            <a:r>
              <a:rPr lang="hr-HR" b="0" i="0" dirty="0" err="1">
                <a:solidFill>
                  <a:srgbClr val="202122"/>
                </a:solidFill>
                <a:effectLst/>
                <a:latin typeface="Arial" panose="020B0604020202020204" pitchFamily="34" charset="0"/>
              </a:rPr>
              <a:t>Romul</a:t>
            </a:r>
            <a:r>
              <a:rPr lang="hr-HR" b="0" i="0" dirty="0">
                <a:solidFill>
                  <a:srgbClr val="202122"/>
                </a:solidFill>
                <a:effectLst/>
                <a:latin typeface="Arial" panose="020B0604020202020204" pitchFamily="34" charset="0"/>
              </a:rPr>
              <a:t> osniva </a:t>
            </a:r>
            <a:r>
              <a:rPr lang="hr-HR" b="0" i="0" u="none" strike="noStrike" dirty="0">
                <a:solidFill>
                  <a:srgbClr val="0645AD"/>
                </a:solidFill>
                <a:effectLst/>
                <a:latin typeface="Arial" panose="020B0604020202020204" pitchFamily="34" charset="0"/>
                <a:hlinkClick r:id="rId15" tooltip="Rimski senat"/>
              </a:rPr>
              <a:t>Senat</a:t>
            </a:r>
            <a:r>
              <a:rPr lang="hr-HR" b="0" i="0" dirty="0">
                <a:solidFill>
                  <a:srgbClr val="202122"/>
                </a:solidFill>
                <a:effectLst/>
                <a:latin typeface="Arial" panose="020B0604020202020204" pitchFamily="34" charset="0"/>
              </a:rPr>
              <a:t> i prve legije. Novi grad je brzo rastao i napučio se, samo što je bio jedan veliki problem jer nije bilo žena. To dovodi do poznate epizode iz rimske povijesti </a:t>
            </a:r>
            <a:r>
              <a:rPr lang="hr-HR" dirty="0">
                <a:solidFill>
                  <a:srgbClr val="202122"/>
                </a:solidFill>
                <a:latin typeface="Arial" panose="020B0604020202020204" pitchFamily="34" charset="0"/>
              </a:rPr>
              <a:t>OTMICE SABINJANKI. </a:t>
            </a:r>
            <a:r>
              <a:rPr lang="hr-HR" b="0" i="0" dirty="0">
                <a:solidFill>
                  <a:srgbClr val="202122"/>
                </a:solidFill>
                <a:effectLst/>
                <a:latin typeface="Arial" panose="020B0604020202020204" pitchFamily="34" charset="0"/>
              </a:rPr>
              <a:t> Proširio je grad na 4 brežuljka (</a:t>
            </a:r>
            <a:r>
              <a:rPr lang="hr-HR" b="0" i="0" u="none" strike="noStrike" dirty="0" err="1">
                <a:solidFill>
                  <a:srgbClr val="0645AD"/>
                </a:solidFill>
                <a:effectLst/>
                <a:latin typeface="Arial" panose="020B0604020202020204" pitchFamily="34" charset="0"/>
                <a:hlinkClick r:id="rId16" tooltip="Kapitol"/>
              </a:rPr>
              <a:t>Kapitol</a:t>
            </a:r>
            <a:r>
              <a:rPr lang="hr-HR" b="0" i="0" dirty="0">
                <a:solidFill>
                  <a:srgbClr val="202122"/>
                </a:solidFill>
                <a:effectLst/>
                <a:latin typeface="Arial" panose="020B0604020202020204" pitchFamily="34" charset="0"/>
              </a:rPr>
              <a:t>, </a:t>
            </a:r>
            <a:r>
              <a:rPr lang="hr-HR" b="0" i="0" u="none" strike="noStrike" dirty="0" err="1">
                <a:solidFill>
                  <a:srgbClr val="0645AD"/>
                </a:solidFill>
                <a:effectLst/>
                <a:latin typeface="Arial" panose="020B0604020202020204" pitchFamily="34" charset="0"/>
                <a:hlinkClick r:id="rId14" tooltip="Aventin"/>
              </a:rPr>
              <a:t>Aventin</a:t>
            </a:r>
            <a:r>
              <a:rPr lang="hr-HR" b="0" i="0" dirty="0">
                <a:solidFill>
                  <a:srgbClr val="202122"/>
                </a:solidFill>
                <a:effectLst/>
                <a:latin typeface="Arial" panose="020B0604020202020204" pitchFamily="34" charset="0"/>
              </a:rPr>
              <a:t>, </a:t>
            </a:r>
            <a:r>
              <a:rPr lang="hr-HR" b="0" i="0" u="none" strike="noStrike" dirty="0" err="1">
                <a:solidFill>
                  <a:srgbClr val="0645AD"/>
                </a:solidFill>
                <a:effectLst/>
                <a:latin typeface="Arial" panose="020B0604020202020204" pitchFamily="34" charset="0"/>
                <a:hlinkClick r:id="rId17" tooltip="Celij"/>
              </a:rPr>
              <a:t>Celij</a:t>
            </a:r>
            <a:r>
              <a:rPr lang="hr-HR" b="0" i="0" dirty="0">
                <a:solidFill>
                  <a:srgbClr val="202122"/>
                </a:solidFill>
                <a:effectLst/>
                <a:latin typeface="Arial" panose="020B0604020202020204" pitchFamily="34" charset="0"/>
              </a:rPr>
              <a:t>, </a:t>
            </a:r>
            <a:r>
              <a:rPr lang="hr-HR" b="0" i="0" u="none" strike="noStrike" dirty="0" err="1">
                <a:solidFill>
                  <a:srgbClr val="0645AD"/>
                </a:solidFill>
                <a:effectLst/>
                <a:latin typeface="Arial" panose="020B0604020202020204" pitchFamily="34" charset="0"/>
                <a:hlinkClick r:id="rId18" tooltip="Kvirinal"/>
              </a:rPr>
              <a:t>Kvirinal</a:t>
            </a:r>
            <a:r>
              <a:rPr lang="hr-HR" b="0" i="0" dirty="0">
                <a:solidFill>
                  <a:srgbClr val="202122"/>
                </a:solidFill>
                <a:effectLst/>
                <a:latin typeface="Arial" panose="020B0604020202020204" pitchFamily="34" charset="0"/>
              </a:rPr>
              <a:t>) te nagovijestio buduću dominaciju novorođene supersile. </a:t>
            </a:r>
            <a:r>
              <a:rPr lang="hr-HR" dirty="0">
                <a:solidFill>
                  <a:srgbClr val="202122"/>
                </a:solidFill>
                <a:latin typeface="Arial" panose="020B0604020202020204" pitchFamily="34" charset="0"/>
              </a:rPr>
              <a:t>Kad je </a:t>
            </a:r>
            <a:r>
              <a:rPr lang="hr-HR" dirty="0" err="1">
                <a:solidFill>
                  <a:srgbClr val="202122"/>
                </a:solidFill>
                <a:latin typeface="Arial" panose="020B0604020202020204" pitchFamily="34" charset="0"/>
              </a:rPr>
              <a:t>Romul</a:t>
            </a:r>
            <a:r>
              <a:rPr lang="hr-HR" dirty="0">
                <a:solidFill>
                  <a:srgbClr val="202122"/>
                </a:solidFill>
                <a:latin typeface="Arial" panose="020B0604020202020204" pitchFamily="34" charset="0"/>
              </a:rPr>
              <a:t> umro štuju ga </a:t>
            </a:r>
            <a:r>
              <a:rPr lang="hr-HR" dirty="0" err="1">
                <a:solidFill>
                  <a:srgbClr val="202122"/>
                </a:solidFill>
                <a:latin typeface="Arial" panose="020B0604020202020204" pitchFamily="34" charset="0"/>
              </a:rPr>
              <a:t>ga</a:t>
            </a:r>
            <a:r>
              <a:rPr lang="hr-HR" dirty="0">
                <a:solidFill>
                  <a:srgbClr val="202122"/>
                </a:solidFill>
                <a:latin typeface="Arial" panose="020B0604020202020204" pitchFamily="34" charset="0"/>
              </a:rPr>
              <a:t> boga, poistovjećuju s bogom </a:t>
            </a:r>
            <a:r>
              <a:rPr lang="hr-HR" dirty="0" err="1">
                <a:solidFill>
                  <a:srgbClr val="202122"/>
                </a:solidFill>
                <a:latin typeface="Arial" panose="020B0604020202020204" pitchFamily="34" charset="0"/>
              </a:rPr>
              <a:t>Kvirinom</a:t>
            </a:r>
            <a:r>
              <a:rPr lang="hr-HR" dirty="0">
                <a:solidFill>
                  <a:srgbClr val="202122"/>
                </a:solidFill>
                <a:latin typeface="Arial" panose="020B0604020202020204" pitchFamily="34" charset="0"/>
              </a:rPr>
              <a:t>.</a:t>
            </a:r>
            <a:endParaRPr lang="hr-HR" b="0" i="0" dirty="0">
              <a:solidFill>
                <a:srgbClr val="202122"/>
              </a:solidFill>
              <a:effectLst/>
              <a:latin typeface="Arial" panose="020B0604020202020204" pitchFamily="34" charset="0"/>
            </a:endParaRPr>
          </a:p>
          <a:p>
            <a:endParaRPr lang="hr-HR" dirty="0"/>
          </a:p>
        </p:txBody>
      </p:sp>
    </p:spTree>
    <p:extLst>
      <p:ext uri="{BB962C8B-B14F-4D97-AF65-F5344CB8AC3E}">
        <p14:creationId xmlns:p14="http://schemas.microsoft.com/office/powerpoint/2010/main" val="23074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FD6546A9-B776-7110-022B-A50BDDEE521D}"/>
              </a:ext>
            </a:extLst>
          </p:cNvPr>
          <p:cNvSpPr>
            <a:spLocks noGrp="1"/>
          </p:cNvSpPr>
          <p:nvPr>
            <p:ph idx="1"/>
          </p:nvPr>
        </p:nvSpPr>
        <p:spPr>
          <a:xfrm>
            <a:off x="437744" y="223737"/>
            <a:ext cx="11225719" cy="4669276"/>
          </a:xfrm>
        </p:spPr>
        <p:txBody>
          <a:bodyPr>
            <a:normAutofit fontScale="62500" lnSpcReduction="20000"/>
          </a:bodyPr>
          <a:lstStyle/>
          <a:p>
            <a:pPr marL="0" indent="0">
              <a:buNone/>
            </a:pPr>
            <a:r>
              <a:rPr lang="hr-HR" b="1" dirty="0"/>
              <a:t>		PODJELA STANOVNIKA NA KLASE – REORGANIZACIJA VOJSKE</a:t>
            </a:r>
          </a:p>
          <a:p>
            <a:pPr marL="0" indent="0">
              <a:buNone/>
            </a:pPr>
            <a:r>
              <a:rPr lang="hr-HR" b="1" dirty="0"/>
              <a:t> 	</a:t>
            </a:r>
            <a:r>
              <a:rPr lang="hr-HR" dirty="0"/>
              <a:t>Broj centurija u prve dvije klase  bio je veći nego u preostalim klasama. Glasanje je bilo sukcesivno, počevši od najbogatijih klasa. Ako se pitanje moglo odlučiti glasovima prve dvije klase, tri niže klase nisu bile obvezne glasati. Ovaj politički sustav davao je najbogatijim građanima više političke moći. To  nije bila demokracija, već  sustav temeljen na vlasništvu nad imovinom.</a:t>
            </a:r>
          </a:p>
          <a:p>
            <a:pPr marL="0" indent="0">
              <a:buNone/>
            </a:pPr>
            <a:r>
              <a:rPr lang="hr-HR" b="1" dirty="0"/>
              <a:t>1. klasa</a:t>
            </a:r>
            <a:r>
              <a:rPr lang="hr-HR" dirty="0"/>
              <a:t> - najbogatija, posjedovali 100 000 asa . </a:t>
            </a:r>
            <a:r>
              <a:rPr lang="hr-HR" dirty="0" err="1"/>
              <a:t>Servije</a:t>
            </a:r>
            <a:r>
              <a:rPr lang="hr-HR" dirty="0"/>
              <a:t> je stvorio osamdeset centurija, s po 40 mlađih i starijih. Stariji čuvaju grad u vrijeme rata, a mlađi ratuju na bojnom polju. Zbog svog bogatstva, morali su osigurati kacigu, okrugli štit, oklop za potkoljenice i </a:t>
            </a:r>
            <a:r>
              <a:rPr lang="hr-HR" dirty="0" err="1"/>
              <a:t>prsnik</a:t>
            </a:r>
            <a:r>
              <a:rPr lang="hr-HR" dirty="0"/>
              <a:t>, sve izrađeno od bronce. Od ofenzivnog oružja morali su se naoružati kopljem i mačem. Ova klasa ima 2 centurije obrtnika koji izrađuju oružje.</a:t>
            </a:r>
            <a:r>
              <a:rPr lang="hr-HR" b="1" dirty="0"/>
              <a:t> </a:t>
            </a:r>
          </a:p>
          <a:p>
            <a:pPr marL="0" indent="0">
              <a:buNone/>
            </a:pPr>
            <a:r>
              <a:rPr lang="hr-HR" b="1" dirty="0"/>
              <a:t>2. klasa</a:t>
            </a:r>
            <a:r>
              <a:rPr lang="hr-HR" dirty="0"/>
              <a:t> - muškarci s bogatstvom procijenjenim na 75 000 </a:t>
            </a:r>
            <a:r>
              <a:rPr lang="hr-HR" i="1" dirty="0"/>
              <a:t>asa</a:t>
            </a:r>
            <a:r>
              <a:rPr lang="hr-HR" dirty="0"/>
              <a:t>. Postojalo je 20 centurija za starije i mlađe. U vrijeme rata, ova je klasa trebala osigurati duguljasti štit i sve što se zahtijevalo od 1. klase, osim oklopa.</a:t>
            </a:r>
          </a:p>
          <a:p>
            <a:pPr marL="0" indent="0">
              <a:buNone/>
            </a:pPr>
            <a:r>
              <a:rPr lang="hr-HR" b="1" dirty="0"/>
              <a:t>3. klasa -</a:t>
            </a:r>
            <a:r>
              <a:rPr lang="hr-HR" dirty="0"/>
              <a:t>muškarci s bogatstvom od najmanje 50 000 </a:t>
            </a:r>
            <a:r>
              <a:rPr lang="hr-HR" i="1" dirty="0"/>
              <a:t>asa</a:t>
            </a:r>
            <a:r>
              <a:rPr lang="hr-HR" dirty="0"/>
              <a:t> . Postojao je isti broj centurija kao u 2. razredu s istom dobnom raspodjelom. Vojni zahtjevi bili su isti, osim što nisu morali osigurati potkoljenice.</a:t>
            </a:r>
          </a:p>
          <a:p>
            <a:pPr marL="0" indent="0">
              <a:buNone/>
            </a:pPr>
            <a:r>
              <a:rPr lang="hr-HR" b="1" dirty="0"/>
              <a:t>4. klasa -</a:t>
            </a:r>
            <a:r>
              <a:rPr lang="hr-HR" dirty="0"/>
              <a:t> 25 000 asa . Imali su isti broj centurija kao i treća klasa, ali su trebali imati samo koplje i sulicu.</a:t>
            </a:r>
          </a:p>
          <a:p>
            <a:pPr marL="0" indent="0">
              <a:buNone/>
            </a:pPr>
            <a:r>
              <a:rPr lang="hr-HR" b="1" dirty="0"/>
              <a:t>5. klasa -</a:t>
            </a:r>
            <a:r>
              <a:rPr lang="hr-HR" dirty="0"/>
              <a:t>najveća klasa; imaju najmanje 11 000 </a:t>
            </a:r>
            <a:r>
              <a:rPr lang="hr-HR" i="1" dirty="0"/>
              <a:t>asa</a:t>
            </a:r>
            <a:r>
              <a:rPr lang="hr-HR" dirty="0"/>
              <a:t> . Imaju praćku i kamenje za projektile. </a:t>
            </a:r>
            <a:r>
              <a:rPr lang="hr-HR" dirty="0" err="1"/>
              <a:t>Imalju</a:t>
            </a:r>
            <a:r>
              <a:rPr lang="hr-HR" dirty="0"/>
              <a:t> 3 centurije trubača i svirača rogova. Oni s manje bogatstva od 5. klase bili su u jednoj centuriji i nisu bili obvezni za vojnu službu.</a:t>
            </a:r>
            <a:br>
              <a:rPr lang="hr-HR" dirty="0"/>
            </a:br>
            <a:br>
              <a:rPr lang="hr-HR" dirty="0"/>
            </a:br>
            <a:endParaRPr lang="hr-HR" dirty="0"/>
          </a:p>
        </p:txBody>
      </p:sp>
      <p:pic>
        <p:nvPicPr>
          <p:cNvPr id="2" name="Slika 1">
            <a:extLst>
              <a:ext uri="{FF2B5EF4-FFF2-40B4-BE49-F238E27FC236}">
                <a16:creationId xmlns:a16="http://schemas.microsoft.com/office/drawing/2014/main" id="{49149F74-7720-1340-1EA6-EC372CF21CB7}"/>
              </a:ext>
            </a:extLst>
          </p:cNvPr>
          <p:cNvPicPr>
            <a:picLocks noChangeAspect="1"/>
          </p:cNvPicPr>
          <p:nvPr/>
        </p:nvPicPr>
        <p:blipFill>
          <a:blip r:embed="rId2"/>
          <a:stretch>
            <a:fillRect/>
          </a:stretch>
        </p:blipFill>
        <p:spPr>
          <a:xfrm>
            <a:off x="5671225" y="4305255"/>
            <a:ext cx="3764603" cy="2477618"/>
          </a:xfrm>
          <a:prstGeom prst="rect">
            <a:avLst/>
          </a:prstGeom>
        </p:spPr>
      </p:pic>
    </p:spTree>
    <p:extLst>
      <p:ext uri="{BB962C8B-B14F-4D97-AF65-F5344CB8AC3E}">
        <p14:creationId xmlns:p14="http://schemas.microsoft.com/office/powerpoint/2010/main" val="110488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4A64BFC2-45CE-BD3E-A3C9-0C7FAB4441BA}"/>
              </a:ext>
            </a:extLst>
          </p:cNvPr>
          <p:cNvSpPr>
            <a:spLocks noGrp="1"/>
          </p:cNvSpPr>
          <p:nvPr>
            <p:ph idx="1"/>
          </p:nvPr>
        </p:nvSpPr>
        <p:spPr>
          <a:xfrm>
            <a:off x="437745" y="204281"/>
            <a:ext cx="11011710" cy="6498076"/>
          </a:xfrm>
        </p:spPr>
        <p:txBody>
          <a:bodyPr>
            <a:normAutofit fontScale="92500" lnSpcReduction="20000"/>
          </a:bodyPr>
          <a:lstStyle/>
          <a:p>
            <a:pPr marL="0" indent="0">
              <a:buNone/>
            </a:pPr>
            <a:r>
              <a:rPr lang="hr-HR" dirty="0"/>
              <a:t>  	SERVIJEV ŽIVOT </a:t>
            </a:r>
          </a:p>
          <a:p>
            <a:pPr marL="0" indent="0">
              <a:buNone/>
            </a:pPr>
            <a:r>
              <a:rPr lang="hr-HR" dirty="0"/>
              <a:t>	</a:t>
            </a:r>
            <a:r>
              <a:rPr lang="hr-HR" dirty="0" err="1"/>
              <a:t>Servijeva</a:t>
            </a:r>
            <a:r>
              <a:rPr lang="hr-HR" dirty="0"/>
              <a:t> majka </a:t>
            </a:r>
            <a:r>
              <a:rPr lang="hr-HR" dirty="0" err="1"/>
              <a:t>Okrisija</a:t>
            </a:r>
            <a:r>
              <a:rPr lang="hr-HR" dirty="0"/>
              <a:t>, kao mlada plemkinja je nakon rimske opsade </a:t>
            </a:r>
            <a:r>
              <a:rPr lang="hr-HR" dirty="0" err="1"/>
              <a:t>Corniculuma</a:t>
            </a:r>
            <a:r>
              <a:rPr lang="hr-HR" dirty="0"/>
              <a:t> zarobljena i predana </a:t>
            </a:r>
            <a:r>
              <a:rPr lang="hr-HR" dirty="0" err="1"/>
              <a:t>Tanaquil</a:t>
            </a:r>
            <a:r>
              <a:rPr lang="hr-HR" dirty="0"/>
              <a:t>, ženi kralja </a:t>
            </a:r>
            <a:r>
              <a:rPr lang="hr-HR" dirty="0" err="1"/>
              <a:t>Tarkvinija</a:t>
            </a:r>
            <a:r>
              <a:rPr lang="hr-HR" dirty="0"/>
              <a:t>.   </a:t>
            </a:r>
            <a:r>
              <a:rPr lang="hr-HR" dirty="0" err="1"/>
              <a:t>Servije</a:t>
            </a:r>
            <a:r>
              <a:rPr lang="hr-HR" dirty="0"/>
              <a:t> je odrastao kao sin roba u palači kralja </a:t>
            </a:r>
            <a:r>
              <a:rPr lang="hr-HR" dirty="0" err="1"/>
              <a:t>Tarkvinija</a:t>
            </a:r>
            <a:r>
              <a:rPr lang="hr-HR" dirty="0"/>
              <a:t>.  Jedne noći sluga je primijetio da dok mladi </a:t>
            </a:r>
            <a:r>
              <a:rPr lang="hr-HR" dirty="0" err="1"/>
              <a:t>Servije</a:t>
            </a:r>
            <a:r>
              <a:rPr lang="hr-HR" dirty="0"/>
              <a:t> spava, vatreni prsten okružuje njegovu glavu.  </a:t>
            </a:r>
            <a:r>
              <a:rPr lang="hr-HR" dirty="0" err="1"/>
              <a:t>Tanaquil</a:t>
            </a:r>
            <a:r>
              <a:rPr lang="hr-HR" dirty="0"/>
              <a:t> je rekla kralju da je dječaku suđeno činiti velike stvari. </a:t>
            </a:r>
          </a:p>
          <a:p>
            <a:pPr marL="0" indent="0">
              <a:buNone/>
            </a:pPr>
            <a:r>
              <a:rPr lang="hr-HR" dirty="0"/>
              <a:t>	Kad je kralj </a:t>
            </a:r>
            <a:r>
              <a:rPr lang="hr-HR" dirty="0" err="1"/>
              <a:t>Tarkvinije</a:t>
            </a:r>
            <a:r>
              <a:rPr lang="hr-HR" dirty="0"/>
              <a:t> </a:t>
            </a:r>
            <a:r>
              <a:rPr lang="hr-HR" dirty="0" err="1"/>
              <a:t>Prisko</a:t>
            </a:r>
            <a:r>
              <a:rPr lang="hr-HR" dirty="0"/>
              <a:t> ubijen, </a:t>
            </a:r>
            <a:r>
              <a:rPr lang="hr-HR" dirty="0" err="1"/>
              <a:t>Servije</a:t>
            </a:r>
            <a:r>
              <a:rPr lang="hr-HR" dirty="0"/>
              <a:t> je preuzeo prijestolje zahvaljujući kraljevoj ženi </a:t>
            </a:r>
            <a:r>
              <a:rPr lang="hr-HR" dirty="0" err="1"/>
              <a:t>Tanaquil</a:t>
            </a:r>
            <a:r>
              <a:rPr lang="hr-HR" dirty="0"/>
              <a:t>. Primijetivši da se kraljevo stanje pogoršava, </a:t>
            </a:r>
            <a:r>
              <a:rPr lang="hr-HR" dirty="0" err="1"/>
              <a:t>Tanaquil</a:t>
            </a:r>
            <a:r>
              <a:rPr lang="hr-HR" dirty="0"/>
              <a:t> je  uvjerila </a:t>
            </a:r>
            <a:r>
              <a:rPr lang="hr-HR" dirty="0" err="1"/>
              <a:t>Servija</a:t>
            </a:r>
            <a:r>
              <a:rPr lang="hr-HR" dirty="0"/>
              <a:t> da preuzme prijestolje. Obraćajući se narodu s prozora, </a:t>
            </a:r>
            <a:r>
              <a:rPr lang="hr-HR" dirty="0" err="1"/>
              <a:t>Tanaquil</a:t>
            </a:r>
            <a:r>
              <a:rPr lang="hr-HR" dirty="0"/>
              <a:t> je najavila da će se kralj oporaviti i da će </a:t>
            </a:r>
            <a:r>
              <a:rPr lang="hr-HR" dirty="0" err="1"/>
              <a:t>Servije</a:t>
            </a:r>
            <a:r>
              <a:rPr lang="hr-HR" dirty="0"/>
              <a:t> u međuvremenu služiti kao regent. Iako je </a:t>
            </a:r>
            <a:r>
              <a:rPr lang="hr-HR" dirty="0" err="1"/>
              <a:t>Tarkvinije</a:t>
            </a:r>
            <a:r>
              <a:rPr lang="hr-HR" dirty="0"/>
              <a:t> već bio mrtav, njegova smrt je nekoliko dana držana u tajnosti, što je </a:t>
            </a:r>
            <a:r>
              <a:rPr lang="hr-HR" dirty="0" err="1"/>
              <a:t>Serviju</a:t>
            </a:r>
            <a:r>
              <a:rPr lang="hr-HR" dirty="0"/>
              <a:t> omogućilo da učvrsti svoj položaj. Nakon što je objavljena </a:t>
            </a:r>
            <a:r>
              <a:rPr lang="hr-HR" dirty="0" err="1"/>
              <a:t>Tarkvinijeva</a:t>
            </a:r>
            <a:r>
              <a:rPr lang="hr-HR" dirty="0"/>
              <a:t> smrt, </a:t>
            </a:r>
            <a:r>
              <a:rPr lang="hr-HR" dirty="0" err="1"/>
              <a:t>Servija</a:t>
            </a:r>
            <a:r>
              <a:rPr lang="hr-HR" dirty="0"/>
              <a:t> je Senat izabrao za kralja bez suglasnosti naroda. </a:t>
            </a:r>
          </a:p>
          <a:p>
            <a:pPr marL="0" indent="0">
              <a:buNone/>
            </a:pPr>
            <a:r>
              <a:rPr lang="hr-HR" dirty="0"/>
              <a:t>	Nakon što je </a:t>
            </a:r>
            <a:r>
              <a:rPr lang="hr-HR" dirty="0" err="1"/>
              <a:t>Servije</a:t>
            </a:r>
            <a:r>
              <a:rPr lang="hr-HR" dirty="0"/>
              <a:t> došao na prijestolje, shvatio je da će dva sina pokojnog kralja </a:t>
            </a:r>
            <a:r>
              <a:rPr lang="hr-HR" dirty="0" err="1"/>
              <a:t>Tarkvinija</a:t>
            </a:r>
            <a:r>
              <a:rPr lang="hr-HR" dirty="0"/>
              <a:t> i kraljice </a:t>
            </a:r>
            <a:r>
              <a:rPr lang="hr-HR" dirty="0" err="1"/>
              <a:t>Tanaquil</a:t>
            </a:r>
            <a:r>
              <a:rPr lang="hr-HR" dirty="0"/>
              <a:t> na kraju postati ljubomorni na njega, želeći kraljevstvo za sebe. Kad su dječaci postali punoljetni, udao je svoje dvije kćeri za kraljeve sinove, Lucija i </a:t>
            </a:r>
            <a:r>
              <a:rPr lang="hr-HR" dirty="0" err="1"/>
              <a:t>Arrunsa</a:t>
            </a:r>
            <a:r>
              <a:rPr lang="hr-HR" dirty="0"/>
              <a:t> </a:t>
            </a:r>
            <a:r>
              <a:rPr lang="hr-HR" dirty="0" err="1"/>
              <a:t>Tarkvinija</a:t>
            </a:r>
            <a:r>
              <a:rPr lang="hr-HR" dirty="0"/>
              <a:t>. Iako je </a:t>
            </a:r>
            <a:r>
              <a:rPr lang="hr-HR" dirty="0" err="1"/>
              <a:t>Servija</a:t>
            </a:r>
            <a:r>
              <a:rPr lang="hr-HR" dirty="0"/>
              <a:t> odabrala njihova majka, Lucije i </a:t>
            </a:r>
            <a:r>
              <a:rPr lang="hr-HR" dirty="0" err="1"/>
              <a:t>Arruns</a:t>
            </a:r>
            <a:r>
              <a:rPr lang="hr-HR" dirty="0"/>
              <a:t> bili su ljubomorni što jedan od njih nije izabran umjesto </a:t>
            </a:r>
            <a:r>
              <a:rPr lang="hr-HR" dirty="0" err="1"/>
              <a:t>Servija</a:t>
            </a:r>
            <a:r>
              <a:rPr lang="hr-HR" dirty="0"/>
              <a:t> da preuzme ulogu njihovog pokojnog oca.</a:t>
            </a:r>
          </a:p>
          <a:p>
            <a:pPr marL="0" indent="0">
              <a:buNone/>
            </a:pPr>
            <a:endParaRPr lang="hr-HR" dirty="0"/>
          </a:p>
          <a:p>
            <a:pPr marL="0" indent="0">
              <a:buNone/>
            </a:pPr>
            <a:endParaRPr lang="hr-HR" dirty="0"/>
          </a:p>
          <a:p>
            <a:endParaRPr lang="hr-HR" dirty="0"/>
          </a:p>
          <a:p>
            <a:endParaRPr lang="hr-HR" dirty="0"/>
          </a:p>
        </p:txBody>
      </p:sp>
    </p:spTree>
    <p:extLst>
      <p:ext uri="{BB962C8B-B14F-4D97-AF65-F5344CB8AC3E}">
        <p14:creationId xmlns:p14="http://schemas.microsoft.com/office/powerpoint/2010/main" val="247407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6AB32593-B671-7E3B-9E14-B37DCD5DBDD1}"/>
              </a:ext>
            </a:extLst>
          </p:cNvPr>
          <p:cNvSpPr>
            <a:spLocks noGrp="1"/>
          </p:cNvSpPr>
          <p:nvPr>
            <p:ph idx="1"/>
          </p:nvPr>
        </p:nvSpPr>
        <p:spPr>
          <a:xfrm>
            <a:off x="457200" y="223736"/>
            <a:ext cx="10896600" cy="5953227"/>
          </a:xfrm>
        </p:spPr>
        <p:txBody>
          <a:bodyPr>
            <a:normAutofit fontScale="77500" lnSpcReduction="20000"/>
          </a:bodyPr>
          <a:lstStyle/>
          <a:p>
            <a:pPr marL="0" indent="0">
              <a:buNone/>
            </a:pPr>
            <a:r>
              <a:rPr lang="hr-HR" dirty="0"/>
              <a:t>	SERVIJEV KRAJ</a:t>
            </a:r>
          </a:p>
          <a:p>
            <a:pPr marL="0" indent="0">
              <a:buNone/>
            </a:pPr>
            <a:r>
              <a:rPr lang="hr-HR" dirty="0"/>
              <a:t>	Unatoč uspjehu svoje vladavine, </a:t>
            </a:r>
            <a:r>
              <a:rPr lang="hr-HR" dirty="0" err="1"/>
              <a:t>Servije</a:t>
            </a:r>
            <a:r>
              <a:rPr lang="hr-HR" dirty="0"/>
              <a:t> nije doživio sretan kraj. Iako je </a:t>
            </a:r>
            <a:r>
              <a:rPr lang="hr-HR" dirty="0" err="1"/>
              <a:t>Servije</a:t>
            </a:r>
            <a:r>
              <a:rPr lang="hr-HR" dirty="0"/>
              <a:t> nastojao izbjeći sudbinu prethodnog kralja </a:t>
            </a:r>
            <a:r>
              <a:rPr lang="hr-HR" dirty="0" err="1"/>
              <a:t>Tarkvinija</a:t>
            </a:r>
            <a:r>
              <a:rPr lang="hr-HR" dirty="0"/>
              <a:t> udajući svoje kćeri za sinove svog prethodnika, ironično je da je njihova veza uzrok njegove smrti. </a:t>
            </a:r>
            <a:r>
              <a:rPr lang="hr-HR" dirty="0" err="1"/>
              <a:t>Servijeva</a:t>
            </a:r>
            <a:r>
              <a:rPr lang="hr-HR" dirty="0"/>
              <a:t> mlađa kći Tulija udala se za </a:t>
            </a:r>
            <a:r>
              <a:rPr lang="hr-HR" dirty="0" err="1"/>
              <a:t>Aruna</a:t>
            </a:r>
            <a:r>
              <a:rPr lang="hr-HR" dirty="0"/>
              <a:t>, dok je starija Tulija bila udana za Lucija </a:t>
            </a:r>
            <a:r>
              <a:rPr lang="hr-HR" dirty="0" err="1"/>
              <a:t>Tarkvinija</a:t>
            </a:r>
            <a:r>
              <a:rPr lang="hr-HR" dirty="0"/>
              <a:t>.  </a:t>
            </a:r>
          </a:p>
          <a:p>
            <a:pPr marL="0" indent="0">
              <a:buNone/>
            </a:pPr>
            <a:r>
              <a:rPr lang="hr-HR" dirty="0"/>
              <a:t>	Nakon 44-godišnje vladavine, </a:t>
            </a:r>
            <a:r>
              <a:rPr lang="hr-HR" dirty="0" err="1"/>
              <a:t>Servija</a:t>
            </a:r>
            <a:r>
              <a:rPr lang="hr-HR" dirty="0"/>
              <a:t> su ubili njegova podmukla kći Tulija i zet Lucije </a:t>
            </a:r>
            <a:r>
              <a:rPr lang="hr-HR" dirty="0" err="1"/>
              <a:t>Tarkvinije</a:t>
            </a:r>
            <a:r>
              <a:rPr lang="hr-HR" dirty="0"/>
              <a:t> </a:t>
            </a:r>
            <a:r>
              <a:rPr lang="hr-HR" dirty="0" err="1"/>
              <a:t>Superbus</a:t>
            </a:r>
            <a:r>
              <a:rPr lang="hr-HR" dirty="0"/>
              <a:t>, koji je želio preuzeti kraljevstvo. Tulija i </a:t>
            </a:r>
            <a:r>
              <a:rPr lang="hr-HR" dirty="0" err="1"/>
              <a:t>Tarkvinije</a:t>
            </a:r>
            <a:r>
              <a:rPr lang="hr-HR" dirty="0"/>
              <a:t> podmitili su senatore i dogovorili da naoružani ljudi budu prisutni kada stari kralj </a:t>
            </a:r>
            <a:r>
              <a:rPr lang="hr-HR" dirty="0" err="1"/>
              <a:t>Servije</a:t>
            </a:r>
            <a:r>
              <a:rPr lang="hr-HR" dirty="0"/>
              <a:t> stigne u senat. U demonstraciji sile, Lucije </a:t>
            </a:r>
            <a:r>
              <a:rPr lang="hr-HR" dirty="0" err="1"/>
              <a:t>Tarkvinije</a:t>
            </a:r>
            <a:r>
              <a:rPr lang="hr-HR" dirty="0"/>
              <a:t> se odjenuo u kraljevsku odoru i tražio podršku senata.  Suočen s ljutitim senatorima, kritikama i optužbama - zbog niskog porijekla, zbog neobičnog uspona na vlast, zbog favoriziranja nižih slojeva nad bogatima, zbog popisa stanovništva i preraspodjele zemlje - </a:t>
            </a:r>
            <a:r>
              <a:rPr lang="hr-HR" dirty="0" err="1"/>
              <a:t>Servije</a:t>
            </a:r>
            <a:r>
              <a:rPr lang="hr-HR" dirty="0"/>
              <a:t> je izbačen iz senata od strane </a:t>
            </a:r>
            <a:r>
              <a:rPr lang="hr-HR" dirty="0" err="1"/>
              <a:t>Tarkvinija</a:t>
            </a:r>
            <a:r>
              <a:rPr lang="hr-HR" dirty="0"/>
              <a:t> te na kraju ubijen na ulici. Kao posljednju uvredu, kaže se da je njegova vlastita kći Tulija, u napadu ludila, pregazila njegovo tijelo svojim kolima. Poprskana i oskrnavljena krvlju svog ubijenog oca, dio krvi donijela je na svom vozilu bogovima svog kućanstva i bogovima svog muža.</a:t>
            </a:r>
          </a:p>
          <a:p>
            <a:pPr marL="0" indent="0">
              <a:buNone/>
            </a:pPr>
            <a:r>
              <a:rPr lang="hr-HR" dirty="0"/>
              <a:t>Pad posljednjeg dobrohotnog kralja označio je put ukidanju rimske monarhije.</a:t>
            </a:r>
          </a:p>
          <a:p>
            <a:pPr marL="0" indent="0">
              <a:buNone/>
            </a:pPr>
            <a:endParaRPr lang="hr-HR" dirty="0"/>
          </a:p>
          <a:p>
            <a:pPr marL="0" indent="0">
              <a:buNone/>
            </a:pPr>
            <a:r>
              <a:rPr lang="nn-NO" b="1" dirty="0"/>
              <a:t>Reforme koje je Tulije proveo tijekom svoje 44-godišnje vladavine postavile su temelje za osnivanje Rimske Republike.</a:t>
            </a:r>
          </a:p>
          <a:p>
            <a:endParaRPr lang="nn-NO" b="1" dirty="0"/>
          </a:p>
          <a:p>
            <a:endParaRPr lang="hr-HR" dirty="0"/>
          </a:p>
          <a:p>
            <a:pPr marL="0" indent="0">
              <a:buNone/>
            </a:pPr>
            <a:endParaRPr lang="hr-HR" dirty="0"/>
          </a:p>
          <a:p>
            <a:endParaRPr lang="hr-HR" dirty="0"/>
          </a:p>
          <a:p>
            <a:endParaRPr lang="hr-HR" dirty="0"/>
          </a:p>
        </p:txBody>
      </p:sp>
    </p:spTree>
    <p:extLst>
      <p:ext uri="{BB962C8B-B14F-4D97-AF65-F5344CB8AC3E}">
        <p14:creationId xmlns:p14="http://schemas.microsoft.com/office/powerpoint/2010/main" val="300827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803E8F14-EC30-1FCC-1F2D-63270516B0D5}"/>
              </a:ext>
            </a:extLst>
          </p:cNvPr>
          <p:cNvSpPr>
            <a:spLocks noGrp="1"/>
          </p:cNvSpPr>
          <p:nvPr>
            <p:ph idx="1"/>
          </p:nvPr>
        </p:nvSpPr>
        <p:spPr>
          <a:xfrm>
            <a:off x="700391" y="262647"/>
            <a:ext cx="10642059" cy="642025"/>
          </a:xfrm>
        </p:spPr>
        <p:txBody>
          <a:bodyPr/>
          <a:lstStyle/>
          <a:p>
            <a:r>
              <a:rPr lang="hr-HR" dirty="0"/>
              <a:t>Jean </a:t>
            </a:r>
            <a:r>
              <a:rPr lang="hr-HR" dirty="0" err="1"/>
              <a:t>Bardin,Tulija</a:t>
            </a:r>
            <a:r>
              <a:rPr lang="hr-HR" dirty="0"/>
              <a:t> vozi kola preko tijela svog oca, kralja </a:t>
            </a:r>
            <a:r>
              <a:rPr lang="hr-HR" dirty="0" err="1"/>
              <a:t>Servija</a:t>
            </a:r>
            <a:r>
              <a:rPr lang="hr-HR" dirty="0"/>
              <a:t> Tulija</a:t>
            </a:r>
          </a:p>
        </p:txBody>
      </p:sp>
      <p:pic>
        <p:nvPicPr>
          <p:cNvPr id="2" name="Slika 1">
            <a:extLst>
              <a:ext uri="{FF2B5EF4-FFF2-40B4-BE49-F238E27FC236}">
                <a16:creationId xmlns:a16="http://schemas.microsoft.com/office/drawing/2014/main" id="{485822AD-F3E7-319E-8620-579DBFC47D1A}"/>
              </a:ext>
            </a:extLst>
          </p:cNvPr>
          <p:cNvPicPr>
            <a:picLocks noChangeAspect="1"/>
          </p:cNvPicPr>
          <p:nvPr/>
        </p:nvPicPr>
        <p:blipFill>
          <a:blip r:embed="rId2"/>
          <a:stretch>
            <a:fillRect/>
          </a:stretch>
        </p:blipFill>
        <p:spPr>
          <a:xfrm>
            <a:off x="2286000" y="904672"/>
            <a:ext cx="7529965" cy="5776559"/>
          </a:xfrm>
          <a:prstGeom prst="rect">
            <a:avLst/>
          </a:prstGeom>
        </p:spPr>
      </p:pic>
    </p:spTree>
    <p:extLst>
      <p:ext uri="{BB962C8B-B14F-4D97-AF65-F5344CB8AC3E}">
        <p14:creationId xmlns:p14="http://schemas.microsoft.com/office/powerpoint/2010/main" val="3041299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EE931879-D193-0A57-6BBF-2846F4BC7DFA}"/>
              </a:ext>
            </a:extLst>
          </p:cNvPr>
          <p:cNvSpPr>
            <a:spLocks noGrp="1"/>
          </p:cNvSpPr>
          <p:nvPr>
            <p:ph idx="1"/>
          </p:nvPr>
        </p:nvSpPr>
        <p:spPr>
          <a:xfrm>
            <a:off x="369651" y="535020"/>
            <a:ext cx="11332723" cy="6108971"/>
          </a:xfrm>
        </p:spPr>
        <p:txBody>
          <a:bodyPr>
            <a:normAutofit fontScale="62500" lnSpcReduction="20000"/>
          </a:bodyPr>
          <a:lstStyle/>
          <a:p>
            <a:pPr marL="0" indent="0">
              <a:buNone/>
            </a:pPr>
            <a:r>
              <a:rPr lang="hr-HR" b="1" dirty="0"/>
              <a:t>		SERVIJE TULIJE</a:t>
            </a:r>
          </a:p>
          <a:p>
            <a:pPr marL="0" indent="0">
              <a:buNone/>
            </a:pPr>
            <a:r>
              <a:rPr lang="hr-HR" b="1" dirty="0"/>
              <a:t>	Promjene u Vladi</a:t>
            </a:r>
          </a:p>
          <a:p>
            <a:r>
              <a:rPr lang="hr-HR" dirty="0"/>
              <a:t>Prije kralja Tulija, rimske zakone i presude provodio je </a:t>
            </a:r>
            <a:r>
              <a:rPr lang="hr-HR" dirty="0" err="1"/>
              <a:t>comitia</a:t>
            </a:r>
            <a:r>
              <a:rPr lang="hr-HR" i="1" dirty="0"/>
              <a:t> </a:t>
            </a:r>
            <a:r>
              <a:rPr lang="hr-HR" i="1" dirty="0" err="1"/>
              <a:t>curiata</a:t>
            </a:r>
            <a:r>
              <a:rPr lang="hr-HR" dirty="0"/>
              <a:t> . To tijelo sastojalo se od predstavnika svakog od tri aristokratska plemena s rimskih  brežuljaka, čiji su članovi polagali pravo na patricijski status na temelju svog podrijetla od izvornih osnivačkih obitelji Rima. Plemena su se sastojala od otprilike 200 klanova, od kojih je svaki davao jednog člana senatu. Uloga senata bila je savjetovati kralja; sve odluke morao je odobriti </a:t>
            </a:r>
            <a:r>
              <a:rPr lang="hr-HR" dirty="0" err="1"/>
              <a:t>comitia</a:t>
            </a:r>
            <a:r>
              <a:rPr lang="hr-HR" i="1" dirty="0"/>
              <a:t> </a:t>
            </a:r>
            <a:r>
              <a:rPr lang="hr-HR" i="1" dirty="0" err="1"/>
              <a:t>curiata</a:t>
            </a:r>
            <a:r>
              <a:rPr lang="hr-HR" dirty="0"/>
              <a:t> .  Plemena koja su činila </a:t>
            </a:r>
            <a:r>
              <a:rPr lang="hr-HR" i="1" dirty="0" err="1"/>
              <a:t>Comitia</a:t>
            </a:r>
            <a:r>
              <a:rPr lang="hr-HR" dirty="0"/>
              <a:t> bila su manjina stanovništva, vladajući nad ostatkom koji zapravo nije imao pravo glasa u vlasti.</a:t>
            </a:r>
          </a:p>
          <a:p>
            <a:r>
              <a:rPr lang="hr-HR" dirty="0" err="1"/>
              <a:t>Servije</a:t>
            </a:r>
            <a:r>
              <a:rPr lang="hr-HR" dirty="0"/>
              <a:t> je promijenio raspodjelu vlasti od </a:t>
            </a:r>
            <a:r>
              <a:rPr lang="hr-HR" i="1" dirty="0" err="1"/>
              <a:t>Comitia</a:t>
            </a:r>
            <a:r>
              <a:rPr lang="hr-HR" i="1" dirty="0"/>
              <a:t> </a:t>
            </a:r>
            <a:r>
              <a:rPr lang="hr-HR" i="1" dirty="0" err="1"/>
              <a:t>curiata</a:t>
            </a:r>
            <a:r>
              <a:rPr lang="hr-HR" dirty="0"/>
              <a:t> dodavanjem moćnije skupštine centurija nazvane </a:t>
            </a:r>
            <a:r>
              <a:rPr lang="hr-HR" i="1" dirty="0" err="1"/>
              <a:t>Comitia</a:t>
            </a:r>
            <a:r>
              <a:rPr lang="hr-HR" i="1" dirty="0"/>
              <a:t> </a:t>
            </a:r>
            <a:r>
              <a:rPr lang="hr-HR" i="1" dirty="0" err="1"/>
              <a:t>centuriata</a:t>
            </a:r>
            <a:r>
              <a:rPr lang="hr-HR" dirty="0"/>
              <a:t> . Ova promjena pokazala se praktičnijom za prilagođavanje rastućem gradu.  </a:t>
            </a:r>
            <a:r>
              <a:rPr lang="hr-HR" dirty="0" err="1"/>
              <a:t>Comitia</a:t>
            </a:r>
            <a:r>
              <a:rPr lang="hr-HR" dirty="0"/>
              <a:t> </a:t>
            </a:r>
            <a:r>
              <a:rPr lang="hr-HR" i="1" dirty="0" err="1"/>
              <a:t>centuriata</a:t>
            </a:r>
            <a:r>
              <a:rPr lang="hr-HR" dirty="0"/>
              <a:t> postala je moćnija, donosila je zakone, birala glavne magistrate i odlučivala o miru ili ratu. Međutim, skupština je često bila u sjeni senata, koji svojim ugledom i bogatstvom  kontrolira njezine glasove.</a:t>
            </a:r>
          </a:p>
          <a:p>
            <a:pPr marL="0" indent="0">
              <a:buNone/>
            </a:pPr>
            <a:r>
              <a:rPr lang="hr-HR" b="1" dirty="0"/>
              <a:t>	Podjela grada na četiri plemena ili četvrti</a:t>
            </a:r>
          </a:p>
          <a:p>
            <a:r>
              <a:rPr lang="hr-HR" dirty="0"/>
              <a:t>Kako bi se prilagodio rastu grada, </a:t>
            </a:r>
            <a:r>
              <a:rPr lang="hr-HR" dirty="0" err="1"/>
              <a:t>Servije</a:t>
            </a:r>
            <a:r>
              <a:rPr lang="hr-HR" dirty="0"/>
              <a:t> ga je podijelio na četiri dijela. Članstvo u svakom od plemena s pravom glasa ovisilo je o prebivalištu, a ne o srodstvu ili podrijetlu. Kralj je svaku od skupina nazivao </a:t>
            </a:r>
            <a:r>
              <a:rPr lang="hr-HR" i="1" dirty="0"/>
              <a:t>plemenima</a:t>
            </a:r>
            <a:r>
              <a:rPr lang="hr-HR" dirty="0"/>
              <a:t> . Podjela na plemena bila je u porezne svrhe, a ne po etničkim linijama, stoga se odnos između "plemena" i "tributa" pripisuje </a:t>
            </a:r>
            <a:r>
              <a:rPr lang="hr-HR" dirty="0" err="1"/>
              <a:t>Serviju</a:t>
            </a:r>
            <a:r>
              <a:rPr lang="hr-HR" dirty="0"/>
              <a:t>. Izvan granica grada osnovao je 17 dodatnih plemena za ruralna područja. Promjene u vlasti koje je uveo </a:t>
            </a:r>
            <a:r>
              <a:rPr lang="hr-HR" dirty="0" err="1"/>
              <a:t>Servije</a:t>
            </a:r>
            <a:r>
              <a:rPr lang="hr-HR" dirty="0"/>
              <a:t> uvele su značajan broj gradskih i seoskih običnih ljudi ( </a:t>
            </a:r>
            <a:r>
              <a:rPr lang="hr-HR" i="1" dirty="0"/>
              <a:t>plebs</a:t>
            </a:r>
            <a:r>
              <a:rPr lang="hr-HR" dirty="0"/>
              <a:t> ) u aktivni politički život grada, od kojih su mnogi bili pripadnici više klase, te su stoga imali pravo glasa.   </a:t>
            </a:r>
            <a:r>
              <a:rPr lang="hr-HR" dirty="0" err="1"/>
              <a:t>Tribus</a:t>
            </a:r>
            <a:r>
              <a:rPr lang="hr-HR" dirty="0"/>
              <a:t> = kotar</a:t>
            </a:r>
          </a:p>
          <a:p>
            <a:pPr marL="0" indent="0">
              <a:buNone/>
            </a:pPr>
            <a:r>
              <a:rPr lang="hr-HR" b="1" dirty="0"/>
              <a:t>PLUTARH : </a:t>
            </a:r>
            <a:r>
              <a:rPr lang="hr-HR" b="1" dirty="0" err="1"/>
              <a:t>Servije</a:t>
            </a:r>
            <a:r>
              <a:rPr lang="hr-HR" b="1" dirty="0"/>
              <a:t> Tulije, čovjek koji je od svih kraljeva najviše povećao moć svog naroda, uveo dobro reguliranu vladu i nametnuo red i u održavanju izbora i u vojnom postupku, te postao prvi cenzor i nadzornik života i pristojnosti građana, te je uživao najveći ugled zbog hrabrosti i mudrosti.</a:t>
            </a:r>
          </a:p>
          <a:p>
            <a:pPr marL="0" indent="0">
              <a:buNone/>
            </a:pPr>
            <a:r>
              <a:rPr lang="hr-HR" dirty="0"/>
              <a:t> </a:t>
            </a:r>
            <a:r>
              <a:rPr lang="hr-HR" sz="2900" b="1" dirty="0"/>
              <a:t>SERVIJEV USTAV </a:t>
            </a:r>
            <a:r>
              <a:rPr lang="hr-HR" sz="2900" dirty="0"/>
              <a:t>- dijeli  građanstvo na 5 razreda i u centurije prema cenzusu, a popis mu je poslužio kao osnovica za prikupljanje poreza kojim se financirala obrana Rima. </a:t>
            </a:r>
          </a:p>
          <a:p>
            <a:pPr marL="0" indent="0">
              <a:buNone/>
            </a:pPr>
            <a:br>
              <a:rPr lang="hr-HR" dirty="0"/>
            </a:br>
            <a:endParaRPr lang="hr-HR" dirty="0"/>
          </a:p>
          <a:p>
            <a:endParaRPr lang="hr-HR" dirty="0"/>
          </a:p>
        </p:txBody>
      </p:sp>
    </p:spTree>
    <p:extLst>
      <p:ext uri="{BB962C8B-B14F-4D97-AF65-F5344CB8AC3E}">
        <p14:creationId xmlns:p14="http://schemas.microsoft.com/office/powerpoint/2010/main" val="64474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1E4E563A-A8CB-932D-3151-85BD6359A155}"/>
              </a:ext>
            </a:extLst>
          </p:cNvPr>
          <p:cNvSpPr>
            <a:spLocks noGrp="1"/>
          </p:cNvSpPr>
          <p:nvPr>
            <p:ph idx="1"/>
          </p:nvPr>
        </p:nvSpPr>
        <p:spPr>
          <a:xfrm>
            <a:off x="496111" y="214009"/>
            <a:ext cx="11430000" cy="6342434"/>
          </a:xfrm>
        </p:spPr>
        <p:txBody>
          <a:bodyPr>
            <a:normAutofit fontScale="92500"/>
          </a:bodyPr>
          <a:lstStyle/>
          <a:p>
            <a:pPr marL="0" indent="0">
              <a:buNone/>
            </a:pPr>
            <a:r>
              <a:rPr lang="hr-HR" dirty="0"/>
              <a:t>	</a:t>
            </a:r>
            <a:r>
              <a:rPr lang="hr-HR" b="1" dirty="0"/>
              <a:t>TARKVINIJE OHOLI  - 7.rimski kralj</a:t>
            </a:r>
          </a:p>
          <a:p>
            <a:pPr marL="0" indent="0">
              <a:buNone/>
            </a:pPr>
            <a:r>
              <a:rPr lang="hr-HR" dirty="0"/>
              <a:t>- posljednji  kralj, porijeklom </a:t>
            </a:r>
            <a:r>
              <a:rPr lang="hr-HR" dirty="0" err="1"/>
              <a:t>Etrurac</a:t>
            </a:r>
            <a:r>
              <a:rPr lang="hr-HR" dirty="0"/>
              <a:t>; vlada do 509. pr. Kr. </a:t>
            </a:r>
          </a:p>
          <a:p>
            <a:pPr>
              <a:buFontTx/>
              <a:buChar char="-"/>
            </a:pPr>
            <a:r>
              <a:rPr lang="hr-HR" dirty="0"/>
              <a:t>unuk ili sin </a:t>
            </a:r>
            <a:r>
              <a:rPr lang="hr-HR" dirty="0" err="1"/>
              <a:t>Tarkvinija</a:t>
            </a:r>
            <a:r>
              <a:rPr lang="hr-HR" dirty="0"/>
              <a:t> </a:t>
            </a:r>
            <a:r>
              <a:rPr lang="hr-HR" dirty="0" err="1"/>
              <a:t>Priska</a:t>
            </a:r>
            <a:r>
              <a:rPr lang="hr-HR" dirty="0"/>
              <a:t> i zet svojega prethodnika </a:t>
            </a:r>
            <a:r>
              <a:rPr lang="hr-HR" dirty="0" err="1"/>
              <a:t>Servija</a:t>
            </a:r>
            <a:r>
              <a:rPr lang="hr-HR" dirty="0"/>
              <a:t> Tulija, kojega je ubio i tako došao na vlast. </a:t>
            </a:r>
          </a:p>
          <a:p>
            <a:pPr>
              <a:buFontTx/>
              <a:buChar char="-"/>
            </a:pPr>
            <a:r>
              <a:rPr lang="hr-HR" dirty="0"/>
              <a:t>učvrstio  vlast nad susjednim plemenima: Latinima, Etruščanima i </a:t>
            </a:r>
            <a:r>
              <a:rPr lang="hr-HR" dirty="0" err="1"/>
              <a:t>Ekvima</a:t>
            </a:r>
            <a:r>
              <a:rPr lang="hr-HR" dirty="0"/>
              <a:t>. </a:t>
            </a:r>
          </a:p>
          <a:p>
            <a:pPr>
              <a:buFontTx/>
              <a:buChar char="-"/>
            </a:pPr>
            <a:r>
              <a:rPr lang="hr-HR" dirty="0"/>
              <a:t>uspostavio apsolutni despotizam;  mnoge senatore pogubio; o</a:t>
            </a:r>
            <a:r>
              <a:rPr lang="pl-PL" dirty="0"/>
              <a:t>pteretio narod nametima pa nije bio omiljen, slovio kao tiranin </a:t>
            </a:r>
          </a:p>
          <a:p>
            <a:pPr>
              <a:buFontTx/>
              <a:buChar char="-"/>
            </a:pPr>
            <a:r>
              <a:rPr lang="pl-PL" dirty="0"/>
              <a:t>na kraju je skupina senatora predvođena Junijem Brutom podigla pobunu, čiji je neposredni uzrok bilo silovanje plemkinje Lukrecije koju je zadobio Tarkvinijev sin Sekst. Tarkvinije Oholi protjeran je iz Rima, monarhija u Rimu ukinuta 509.g. pr. Kr. i proglašena je republika. </a:t>
            </a:r>
            <a:r>
              <a:rPr lang="hr-HR" dirty="0"/>
              <a:t> Vođe pobune Junije Brut i </a:t>
            </a:r>
            <a:r>
              <a:rPr lang="hr-HR" dirty="0" err="1"/>
              <a:t>Tarkvinije</a:t>
            </a:r>
            <a:r>
              <a:rPr lang="hr-HR" dirty="0"/>
              <a:t> </a:t>
            </a:r>
            <a:r>
              <a:rPr lang="hr-HR" dirty="0" err="1"/>
              <a:t>Kolatin</a:t>
            </a:r>
            <a:r>
              <a:rPr lang="hr-HR" dirty="0"/>
              <a:t> su izabrani za prve rimske konzule.</a:t>
            </a:r>
          </a:p>
          <a:p>
            <a:pPr marL="0" indent="0">
              <a:buNone/>
            </a:pPr>
            <a:r>
              <a:rPr lang="hr-HR" dirty="0"/>
              <a:t>- nakon protjerivanja neuspješno se pokušavao vratiti na vlast uz pomoć etrurskoga kralja Larsa </a:t>
            </a:r>
            <a:r>
              <a:rPr lang="hr-HR" dirty="0" err="1"/>
              <a:t>Porsene</a:t>
            </a:r>
            <a:r>
              <a:rPr lang="hr-HR" dirty="0"/>
              <a:t>. </a:t>
            </a:r>
          </a:p>
          <a:p>
            <a:pPr marL="0" indent="0">
              <a:buNone/>
            </a:pPr>
            <a:r>
              <a:rPr lang="hr-HR" dirty="0"/>
              <a:t>- sagradio hram Jupitera </a:t>
            </a:r>
            <a:r>
              <a:rPr lang="hr-HR" dirty="0" err="1"/>
              <a:t>Kapitolijskoga</a:t>
            </a:r>
            <a:r>
              <a:rPr lang="hr-HR" dirty="0"/>
              <a:t>. </a:t>
            </a:r>
          </a:p>
          <a:p>
            <a:pPr marL="0" indent="0">
              <a:buNone/>
            </a:pPr>
            <a:endParaRPr lang="hr-HR" dirty="0"/>
          </a:p>
          <a:p>
            <a:pPr marL="0" indent="0">
              <a:buNone/>
            </a:pPr>
            <a:endParaRPr lang="hr-HR" dirty="0"/>
          </a:p>
          <a:p>
            <a:endParaRPr lang="hr-HR" dirty="0"/>
          </a:p>
          <a:p>
            <a:pPr marL="0" indent="0">
              <a:buNone/>
            </a:pPr>
            <a:endParaRPr lang="hr-HR" dirty="0"/>
          </a:p>
          <a:p>
            <a:endParaRPr lang="hr-HR" dirty="0"/>
          </a:p>
        </p:txBody>
      </p:sp>
    </p:spTree>
    <p:extLst>
      <p:ext uri="{BB962C8B-B14F-4D97-AF65-F5344CB8AC3E}">
        <p14:creationId xmlns:p14="http://schemas.microsoft.com/office/powerpoint/2010/main" val="848945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4357461B-AD73-42D6-8267-1B3417CEF1AC}"/>
              </a:ext>
            </a:extLst>
          </p:cNvPr>
          <p:cNvSpPr>
            <a:spLocks noGrp="1"/>
          </p:cNvSpPr>
          <p:nvPr>
            <p:ph idx="1"/>
          </p:nvPr>
        </p:nvSpPr>
        <p:spPr>
          <a:xfrm>
            <a:off x="340469" y="292233"/>
            <a:ext cx="11424812" cy="3643728"/>
          </a:xfrm>
        </p:spPr>
        <p:txBody>
          <a:bodyPr>
            <a:normAutofit fontScale="85000" lnSpcReduction="20000"/>
          </a:bodyPr>
          <a:lstStyle/>
          <a:p>
            <a:pPr marL="0" indent="0">
              <a:buNone/>
            </a:pPr>
            <a:r>
              <a:rPr lang="hr-HR" dirty="0"/>
              <a:t>	 </a:t>
            </a:r>
            <a:r>
              <a:rPr lang="hr-HR" b="1" dirty="0"/>
              <a:t> NUMA  POMPILIJE - 2. rimski kralj </a:t>
            </a:r>
            <a:r>
              <a:rPr lang="hr-HR" dirty="0"/>
              <a:t>( vladao 715. – 672.pr. Kr.)</a:t>
            </a:r>
            <a:endParaRPr lang="hr-HR" b="1" dirty="0"/>
          </a:p>
          <a:p>
            <a:pPr marL="0" indent="0">
              <a:buNone/>
            </a:pPr>
            <a:r>
              <a:rPr lang="hr-HR" dirty="0"/>
              <a:t>- preuzima krunu s ciljem da prekine </a:t>
            </a:r>
            <a:r>
              <a:rPr lang="hr-HR" dirty="0" err="1"/>
              <a:t>Romulovu</a:t>
            </a:r>
            <a:r>
              <a:rPr lang="hr-HR" dirty="0"/>
              <a:t> ratnu politiku;  pobožan kralj </a:t>
            </a:r>
            <a:r>
              <a:rPr lang="hr-HR" dirty="0" err="1"/>
              <a:t>sabinskog</a:t>
            </a:r>
            <a:r>
              <a:rPr lang="hr-HR" dirty="0"/>
              <a:t> porijekla</a:t>
            </a:r>
          </a:p>
          <a:p>
            <a:pPr>
              <a:buFontTx/>
              <a:buChar char="-"/>
            </a:pPr>
            <a:r>
              <a:rPr lang="hr-HR" dirty="0"/>
              <a:t>-uspostavlja vjerske institucije i obrede : Vestalke , kult Marsa,  Jupitera, </a:t>
            </a:r>
            <a:r>
              <a:rPr lang="hr-HR" dirty="0" err="1"/>
              <a:t>Romula</a:t>
            </a:r>
            <a:r>
              <a:rPr lang="hr-HR" dirty="0"/>
              <a:t> i ured </a:t>
            </a:r>
            <a:r>
              <a:rPr lang="hr-HR" dirty="0" err="1"/>
              <a:t>pontifex</a:t>
            </a:r>
            <a:r>
              <a:rPr lang="hr-HR" dirty="0"/>
              <a:t> </a:t>
            </a:r>
            <a:r>
              <a:rPr lang="hr-HR" dirty="0" err="1"/>
              <a:t>maximusa</a:t>
            </a:r>
            <a:r>
              <a:rPr lang="hr-HR" dirty="0"/>
              <a:t> </a:t>
            </a:r>
          </a:p>
          <a:p>
            <a:pPr>
              <a:buFontTx/>
              <a:buChar char="-"/>
            </a:pPr>
            <a:r>
              <a:rPr lang="hr-HR" dirty="0"/>
              <a:t> uređuje kalendar </a:t>
            </a:r>
          </a:p>
          <a:p>
            <a:pPr>
              <a:buFontTx/>
              <a:buChar char="-"/>
            </a:pPr>
            <a:r>
              <a:rPr lang="hr-HR" dirty="0"/>
              <a:t>organizira cehove ( osniva </a:t>
            </a:r>
            <a:r>
              <a:rPr lang="hr-HR"/>
              <a:t>udruženja obrtnika) </a:t>
            </a:r>
            <a:r>
              <a:rPr lang="hr-HR" dirty="0"/>
              <a:t>i podjelu zemljišta.</a:t>
            </a:r>
          </a:p>
          <a:p>
            <a:pPr marL="0" indent="0">
              <a:buNone/>
            </a:pPr>
            <a:r>
              <a:rPr lang="hr-HR" dirty="0"/>
              <a:t>- oženjen nimfom </a:t>
            </a:r>
            <a:r>
              <a:rPr lang="hr-HR" dirty="0" err="1"/>
              <a:t>Egerijom</a:t>
            </a:r>
            <a:r>
              <a:rPr lang="hr-HR" dirty="0"/>
              <a:t>, zaštitnicom izvora . </a:t>
            </a:r>
            <a:r>
              <a:rPr lang="hr-HR" dirty="0" err="1"/>
              <a:t>Egerija</a:t>
            </a:r>
            <a:r>
              <a:rPr lang="hr-HR" dirty="0"/>
              <a:t> ga savjetuje o religioznim običajima i obredima. Nakon </a:t>
            </a:r>
            <a:r>
              <a:rPr lang="hr-HR" dirty="0" err="1"/>
              <a:t>Numine</a:t>
            </a:r>
            <a:r>
              <a:rPr lang="hr-HR" dirty="0"/>
              <a:t>  smrti dugo je plakala na obroncima </a:t>
            </a:r>
            <a:r>
              <a:rPr lang="hr-HR" dirty="0" err="1"/>
              <a:t>Aricije</a:t>
            </a:r>
            <a:r>
              <a:rPr lang="hr-HR" dirty="0"/>
              <a:t> sve dok je božica Dijana nije pretvorila u izvor.</a:t>
            </a:r>
          </a:p>
          <a:p>
            <a:pPr marL="0" indent="0">
              <a:buNone/>
            </a:pPr>
            <a:endParaRPr lang="hr-HR" dirty="0"/>
          </a:p>
        </p:txBody>
      </p:sp>
      <p:pic>
        <p:nvPicPr>
          <p:cNvPr id="4" name="Slika 3">
            <a:extLst>
              <a:ext uri="{FF2B5EF4-FFF2-40B4-BE49-F238E27FC236}">
                <a16:creationId xmlns:a16="http://schemas.microsoft.com/office/drawing/2014/main" id="{2FF2C39C-037D-498B-9A7C-D1BDEEEDF3A3}"/>
              </a:ext>
            </a:extLst>
          </p:cNvPr>
          <p:cNvPicPr>
            <a:picLocks noChangeAspect="1"/>
          </p:cNvPicPr>
          <p:nvPr/>
        </p:nvPicPr>
        <p:blipFill>
          <a:blip r:embed="rId2"/>
          <a:stretch>
            <a:fillRect/>
          </a:stretch>
        </p:blipFill>
        <p:spPr>
          <a:xfrm>
            <a:off x="8387047" y="3838556"/>
            <a:ext cx="2904253" cy="2727211"/>
          </a:xfrm>
          <a:prstGeom prst="rect">
            <a:avLst/>
          </a:prstGeom>
        </p:spPr>
      </p:pic>
      <p:pic>
        <p:nvPicPr>
          <p:cNvPr id="2" name="Slika 1">
            <a:extLst>
              <a:ext uri="{FF2B5EF4-FFF2-40B4-BE49-F238E27FC236}">
                <a16:creationId xmlns:a16="http://schemas.microsoft.com/office/drawing/2014/main" id="{16DB618A-EC85-E1D0-3EF7-54817F01FD17}"/>
              </a:ext>
            </a:extLst>
          </p:cNvPr>
          <p:cNvPicPr>
            <a:picLocks noChangeAspect="1"/>
          </p:cNvPicPr>
          <p:nvPr/>
        </p:nvPicPr>
        <p:blipFill>
          <a:blip r:embed="rId3"/>
          <a:stretch>
            <a:fillRect/>
          </a:stretch>
        </p:blipFill>
        <p:spPr>
          <a:xfrm>
            <a:off x="426720" y="3803881"/>
            <a:ext cx="2283863" cy="2922039"/>
          </a:xfrm>
          <a:prstGeom prst="rect">
            <a:avLst/>
          </a:prstGeom>
        </p:spPr>
      </p:pic>
      <p:pic>
        <p:nvPicPr>
          <p:cNvPr id="5" name="Slika 4">
            <a:extLst>
              <a:ext uri="{FF2B5EF4-FFF2-40B4-BE49-F238E27FC236}">
                <a16:creationId xmlns:a16="http://schemas.microsoft.com/office/drawing/2014/main" id="{10570CF0-398F-AA69-4882-EFBF93A9898E}"/>
              </a:ext>
            </a:extLst>
          </p:cNvPr>
          <p:cNvPicPr>
            <a:picLocks noChangeAspect="1"/>
          </p:cNvPicPr>
          <p:nvPr/>
        </p:nvPicPr>
        <p:blipFill>
          <a:blip r:embed="rId4"/>
          <a:stretch>
            <a:fillRect/>
          </a:stretch>
        </p:blipFill>
        <p:spPr>
          <a:xfrm>
            <a:off x="4210054" y="4151240"/>
            <a:ext cx="2443665" cy="2359401"/>
          </a:xfrm>
          <a:prstGeom prst="rect">
            <a:avLst/>
          </a:prstGeom>
        </p:spPr>
      </p:pic>
    </p:spTree>
    <p:extLst>
      <p:ext uri="{BB962C8B-B14F-4D97-AF65-F5344CB8AC3E}">
        <p14:creationId xmlns:p14="http://schemas.microsoft.com/office/powerpoint/2010/main" val="2455722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685F09EE-C5EC-391B-323D-C6D24F8E3987}"/>
              </a:ext>
            </a:extLst>
          </p:cNvPr>
          <p:cNvSpPr>
            <a:spLocks noGrp="1"/>
          </p:cNvSpPr>
          <p:nvPr>
            <p:ph idx="1"/>
          </p:nvPr>
        </p:nvSpPr>
        <p:spPr>
          <a:xfrm>
            <a:off x="313771" y="272375"/>
            <a:ext cx="11427514" cy="3194343"/>
          </a:xfrm>
        </p:spPr>
        <p:txBody>
          <a:bodyPr>
            <a:normAutofit lnSpcReduction="10000"/>
          </a:bodyPr>
          <a:lstStyle/>
          <a:p>
            <a:pPr marL="0" indent="0">
              <a:buNone/>
            </a:pPr>
            <a:r>
              <a:rPr lang="hr-HR" dirty="0"/>
              <a:t>	</a:t>
            </a:r>
            <a:r>
              <a:rPr lang="hr-HR" b="1" dirty="0"/>
              <a:t>   TUL HOSTILIJE  </a:t>
            </a:r>
            <a:r>
              <a:rPr lang="hr-HR" dirty="0"/>
              <a:t>- </a:t>
            </a:r>
            <a:r>
              <a:rPr lang="hr-HR" b="1" dirty="0"/>
              <a:t>3. rimski kralj </a:t>
            </a:r>
            <a:r>
              <a:rPr lang="hr-HR" dirty="0"/>
              <a:t>– kralj ratnik</a:t>
            </a:r>
          </a:p>
          <a:p>
            <a:pPr>
              <a:buFontTx/>
              <a:buChar char="-"/>
            </a:pPr>
            <a:r>
              <a:rPr lang="hr-HR" dirty="0"/>
              <a:t>kao i </a:t>
            </a:r>
            <a:r>
              <a:rPr lang="hr-HR" dirty="0" err="1"/>
              <a:t>Romul</a:t>
            </a:r>
            <a:r>
              <a:rPr lang="hr-HR" dirty="0"/>
              <a:t>, ratovao protiv susjeda (zapalio grad Albu </a:t>
            </a:r>
            <a:r>
              <a:rPr lang="hr-HR" dirty="0" err="1"/>
              <a:t>Longu</a:t>
            </a:r>
            <a:r>
              <a:rPr lang="hr-HR" dirty="0"/>
              <a:t> pa su se građani Albe Longe preselili u Rim i asimilirali s Rimljanima)</a:t>
            </a:r>
          </a:p>
          <a:p>
            <a:pPr>
              <a:buFontTx/>
              <a:buChar char="-"/>
            </a:pPr>
            <a:r>
              <a:rPr lang="hr-HR" dirty="0"/>
              <a:t>udvostručio broj stanovnika Rima </a:t>
            </a:r>
          </a:p>
          <a:p>
            <a:pPr>
              <a:buFontTx/>
              <a:buChar char="-"/>
            </a:pPr>
            <a:r>
              <a:rPr lang="hr-HR" dirty="0"/>
              <a:t>organizirao vojsku </a:t>
            </a:r>
          </a:p>
          <a:p>
            <a:pPr>
              <a:buFontTx/>
              <a:buChar char="-"/>
            </a:pPr>
            <a:r>
              <a:rPr lang="hr-HR" dirty="0"/>
              <a:t>u </a:t>
            </a:r>
            <a:r>
              <a:rPr lang="hr-HR" dirty="0" err="1"/>
              <a:t>Tulovo</a:t>
            </a:r>
            <a:r>
              <a:rPr lang="hr-HR" dirty="0"/>
              <a:t> vrijeme izgrađena 1.zgrada Senata- </a:t>
            </a:r>
            <a:r>
              <a:rPr lang="hr-HR" b="1" dirty="0" err="1"/>
              <a:t>Curia</a:t>
            </a:r>
            <a:r>
              <a:rPr lang="hr-HR" dirty="0"/>
              <a:t> </a:t>
            </a:r>
            <a:r>
              <a:rPr lang="hr-HR" dirty="0" err="1"/>
              <a:t>Hostilia</a:t>
            </a:r>
            <a:endParaRPr lang="hr-HR" dirty="0"/>
          </a:p>
          <a:p>
            <a:pPr>
              <a:buFontTx/>
              <a:buChar char="-"/>
            </a:pPr>
            <a:r>
              <a:rPr lang="hr-HR" dirty="0"/>
              <a:t>osnovao je ispred Senata </a:t>
            </a:r>
            <a:r>
              <a:rPr lang="hr-HR" b="1" dirty="0" err="1"/>
              <a:t>Comitium</a:t>
            </a:r>
            <a:r>
              <a:rPr lang="hr-HR" dirty="0"/>
              <a:t>- područje za glasovanje</a:t>
            </a:r>
          </a:p>
          <a:p>
            <a:pPr>
              <a:buFontTx/>
              <a:buChar char="-"/>
            </a:pPr>
            <a:endParaRPr lang="hr-HR" dirty="0"/>
          </a:p>
        </p:txBody>
      </p:sp>
      <p:pic>
        <p:nvPicPr>
          <p:cNvPr id="4" name="Slika 3">
            <a:extLst>
              <a:ext uri="{FF2B5EF4-FFF2-40B4-BE49-F238E27FC236}">
                <a16:creationId xmlns:a16="http://schemas.microsoft.com/office/drawing/2014/main" id="{111C666C-6C63-C218-D513-078A3446FBC1}"/>
              </a:ext>
            </a:extLst>
          </p:cNvPr>
          <p:cNvPicPr>
            <a:picLocks noChangeAspect="1"/>
          </p:cNvPicPr>
          <p:nvPr/>
        </p:nvPicPr>
        <p:blipFill>
          <a:blip r:embed="rId2"/>
          <a:stretch>
            <a:fillRect/>
          </a:stretch>
        </p:blipFill>
        <p:spPr>
          <a:xfrm>
            <a:off x="8942635" y="3766765"/>
            <a:ext cx="3091235" cy="3091235"/>
          </a:xfrm>
          <a:prstGeom prst="rect">
            <a:avLst/>
          </a:prstGeom>
        </p:spPr>
      </p:pic>
      <p:pic>
        <p:nvPicPr>
          <p:cNvPr id="5" name="Slika 4">
            <a:extLst>
              <a:ext uri="{FF2B5EF4-FFF2-40B4-BE49-F238E27FC236}">
                <a16:creationId xmlns:a16="http://schemas.microsoft.com/office/drawing/2014/main" id="{ED016A51-849D-4ACA-9ED5-35FDF03E0D3B}"/>
              </a:ext>
            </a:extLst>
          </p:cNvPr>
          <p:cNvPicPr>
            <a:picLocks noChangeAspect="1"/>
          </p:cNvPicPr>
          <p:nvPr/>
        </p:nvPicPr>
        <p:blipFill>
          <a:blip r:embed="rId3"/>
          <a:stretch>
            <a:fillRect/>
          </a:stretch>
        </p:blipFill>
        <p:spPr>
          <a:xfrm>
            <a:off x="5834865" y="3663658"/>
            <a:ext cx="2427700" cy="3194342"/>
          </a:xfrm>
          <a:prstGeom prst="rect">
            <a:avLst/>
          </a:prstGeom>
        </p:spPr>
      </p:pic>
      <p:pic>
        <p:nvPicPr>
          <p:cNvPr id="2" name="Slika 1">
            <a:extLst>
              <a:ext uri="{FF2B5EF4-FFF2-40B4-BE49-F238E27FC236}">
                <a16:creationId xmlns:a16="http://schemas.microsoft.com/office/drawing/2014/main" id="{63E03BD7-7698-8CFB-9BBC-711C0B76BFDC}"/>
              </a:ext>
            </a:extLst>
          </p:cNvPr>
          <p:cNvPicPr>
            <a:picLocks noChangeAspect="1"/>
          </p:cNvPicPr>
          <p:nvPr/>
        </p:nvPicPr>
        <p:blipFill>
          <a:blip r:embed="rId4"/>
          <a:srcRect l="14921" r="4259" b="3863"/>
          <a:stretch>
            <a:fillRect/>
          </a:stretch>
        </p:blipFill>
        <p:spPr>
          <a:xfrm>
            <a:off x="1001085" y="3584643"/>
            <a:ext cx="4153710" cy="3273357"/>
          </a:xfrm>
          <a:prstGeom prst="rect">
            <a:avLst/>
          </a:prstGeom>
        </p:spPr>
      </p:pic>
    </p:spTree>
    <p:extLst>
      <p:ext uri="{BB962C8B-B14F-4D97-AF65-F5344CB8AC3E}">
        <p14:creationId xmlns:p14="http://schemas.microsoft.com/office/powerpoint/2010/main" val="1047050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A91D1B3E-4466-C8F0-133E-3BDF854FB062}"/>
              </a:ext>
            </a:extLst>
          </p:cNvPr>
          <p:cNvSpPr>
            <a:spLocks noGrp="1"/>
          </p:cNvSpPr>
          <p:nvPr>
            <p:ph idx="1"/>
          </p:nvPr>
        </p:nvSpPr>
        <p:spPr>
          <a:xfrm>
            <a:off x="447471" y="330741"/>
            <a:ext cx="11284086" cy="3356042"/>
          </a:xfrm>
        </p:spPr>
        <p:txBody>
          <a:bodyPr>
            <a:normAutofit fontScale="92500" lnSpcReduction="20000"/>
          </a:bodyPr>
          <a:lstStyle/>
          <a:p>
            <a:pPr marL="0" indent="0">
              <a:buNone/>
            </a:pPr>
            <a:r>
              <a:rPr lang="hr-HR" dirty="0"/>
              <a:t>	  </a:t>
            </a:r>
            <a:r>
              <a:rPr lang="hr-HR" b="1" dirty="0"/>
              <a:t>ANCUS MARCIUS </a:t>
            </a:r>
            <a:r>
              <a:rPr lang="hr-HR" dirty="0"/>
              <a:t>– 4. rimski kralj</a:t>
            </a:r>
          </a:p>
          <a:p>
            <a:pPr>
              <a:buFontTx/>
              <a:buChar char="-"/>
            </a:pPr>
            <a:r>
              <a:rPr lang="hr-HR" dirty="0"/>
              <a:t>unuk 2.kralja </a:t>
            </a:r>
            <a:r>
              <a:rPr lang="hr-HR" dirty="0" err="1"/>
              <a:t>Nume</a:t>
            </a:r>
            <a:r>
              <a:rPr lang="hr-HR" dirty="0"/>
              <a:t> </a:t>
            </a:r>
            <a:r>
              <a:rPr lang="hr-HR" dirty="0" err="1"/>
              <a:t>Pompilija</a:t>
            </a:r>
            <a:r>
              <a:rPr lang="hr-HR" dirty="0"/>
              <a:t> pa je za razliku od Tula, kao i njegov djed bio kralj mira i vjere. Nerado je išao u rat, brani Rim od </a:t>
            </a:r>
            <a:r>
              <a:rPr lang="hr-HR" dirty="0" err="1"/>
              <a:t>Sabinjana</a:t>
            </a:r>
            <a:r>
              <a:rPr lang="hr-HR" dirty="0"/>
              <a:t>. Smatra se da je osnivač plebsa.</a:t>
            </a:r>
          </a:p>
          <a:p>
            <a:pPr>
              <a:buFontTx/>
              <a:buChar char="-"/>
            </a:pPr>
            <a:r>
              <a:rPr lang="hr-HR" dirty="0"/>
              <a:t>gradi drveni most preko Tibera- </a:t>
            </a:r>
            <a:r>
              <a:rPr lang="hr-HR" dirty="0" err="1"/>
              <a:t>pons</a:t>
            </a:r>
            <a:r>
              <a:rPr lang="hr-HR" dirty="0"/>
              <a:t> </a:t>
            </a:r>
            <a:r>
              <a:rPr lang="hr-HR" dirty="0" err="1"/>
              <a:t>sublicius</a:t>
            </a:r>
            <a:r>
              <a:rPr lang="hr-HR" dirty="0"/>
              <a:t>  - najstariji most u Rimu u podnožju brda </a:t>
            </a:r>
            <a:r>
              <a:rPr lang="hr-HR" dirty="0" err="1"/>
              <a:t>Aventin</a:t>
            </a:r>
            <a:r>
              <a:rPr lang="hr-HR" dirty="0"/>
              <a:t>; poznat je po mitskoj epizodi o </a:t>
            </a:r>
            <a:r>
              <a:rPr lang="hr-HR" dirty="0" err="1"/>
              <a:t>Horaciju</a:t>
            </a:r>
            <a:r>
              <a:rPr lang="hr-HR" dirty="0"/>
              <a:t> </a:t>
            </a:r>
            <a:r>
              <a:rPr lang="hr-HR" dirty="0" err="1"/>
              <a:t>Koklu</a:t>
            </a:r>
            <a:r>
              <a:rPr lang="hr-HR" dirty="0"/>
              <a:t>, tijekom prvih godina republike</a:t>
            </a:r>
          </a:p>
          <a:p>
            <a:pPr>
              <a:buFontTx/>
              <a:buChar char="-"/>
            </a:pPr>
            <a:r>
              <a:rPr lang="hr-HR" dirty="0"/>
              <a:t> gradi luku Ostiju, solane i zatvore</a:t>
            </a:r>
          </a:p>
          <a:p>
            <a:pPr>
              <a:buFontTx/>
              <a:buChar char="-"/>
            </a:pPr>
            <a:r>
              <a:rPr lang="hr-HR" dirty="0"/>
              <a:t>umro prirodnom smrću</a:t>
            </a:r>
          </a:p>
        </p:txBody>
      </p:sp>
      <p:pic>
        <p:nvPicPr>
          <p:cNvPr id="4" name="Slika 3">
            <a:extLst>
              <a:ext uri="{FF2B5EF4-FFF2-40B4-BE49-F238E27FC236}">
                <a16:creationId xmlns:a16="http://schemas.microsoft.com/office/drawing/2014/main" id="{FC75F3FB-A312-FC49-CC27-7B2917370095}"/>
              </a:ext>
            </a:extLst>
          </p:cNvPr>
          <p:cNvPicPr>
            <a:picLocks noChangeAspect="1"/>
          </p:cNvPicPr>
          <p:nvPr/>
        </p:nvPicPr>
        <p:blipFill>
          <a:blip r:embed="rId2"/>
          <a:stretch>
            <a:fillRect/>
          </a:stretch>
        </p:blipFill>
        <p:spPr>
          <a:xfrm>
            <a:off x="7294731" y="3429000"/>
            <a:ext cx="4572000" cy="3429000"/>
          </a:xfrm>
          <a:prstGeom prst="rect">
            <a:avLst/>
          </a:prstGeom>
        </p:spPr>
      </p:pic>
      <p:pic>
        <p:nvPicPr>
          <p:cNvPr id="5" name="Slika 4">
            <a:extLst>
              <a:ext uri="{FF2B5EF4-FFF2-40B4-BE49-F238E27FC236}">
                <a16:creationId xmlns:a16="http://schemas.microsoft.com/office/drawing/2014/main" id="{5A249E06-101B-5DC6-1333-AD8053CD298F}"/>
              </a:ext>
            </a:extLst>
          </p:cNvPr>
          <p:cNvPicPr>
            <a:picLocks noChangeAspect="1"/>
          </p:cNvPicPr>
          <p:nvPr/>
        </p:nvPicPr>
        <p:blipFill>
          <a:blip r:embed="rId3"/>
          <a:stretch>
            <a:fillRect/>
          </a:stretch>
        </p:blipFill>
        <p:spPr>
          <a:xfrm>
            <a:off x="325269" y="4593684"/>
            <a:ext cx="6191250" cy="1933575"/>
          </a:xfrm>
          <a:prstGeom prst="rect">
            <a:avLst/>
          </a:prstGeom>
        </p:spPr>
      </p:pic>
    </p:spTree>
    <p:extLst>
      <p:ext uri="{BB962C8B-B14F-4D97-AF65-F5344CB8AC3E}">
        <p14:creationId xmlns:p14="http://schemas.microsoft.com/office/powerpoint/2010/main" val="205435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7CDCACC3-ED41-A318-1770-C822564BA4B0}"/>
              </a:ext>
            </a:extLst>
          </p:cNvPr>
          <p:cNvPicPr>
            <a:picLocks noGrp="1" noChangeAspect="1"/>
          </p:cNvPicPr>
          <p:nvPr>
            <p:ph idx="1"/>
          </p:nvPr>
        </p:nvPicPr>
        <p:blipFill>
          <a:blip r:embed="rId2"/>
          <a:srcRect t="16822" r="22489"/>
          <a:stretch>
            <a:fillRect/>
          </a:stretch>
        </p:blipFill>
        <p:spPr>
          <a:xfrm>
            <a:off x="6580564" y="2150405"/>
            <a:ext cx="5611436" cy="4512722"/>
          </a:xfrm>
          <a:prstGeom prst="rect">
            <a:avLst/>
          </a:prstGeom>
        </p:spPr>
      </p:pic>
      <p:sp>
        <p:nvSpPr>
          <p:cNvPr id="6" name="TekstniOkvir 5">
            <a:extLst>
              <a:ext uri="{FF2B5EF4-FFF2-40B4-BE49-F238E27FC236}">
                <a16:creationId xmlns:a16="http://schemas.microsoft.com/office/drawing/2014/main" id="{ECACDDE8-2041-9D3D-12A0-CE1959925684}"/>
              </a:ext>
            </a:extLst>
          </p:cNvPr>
          <p:cNvSpPr txBox="1"/>
          <p:nvPr/>
        </p:nvSpPr>
        <p:spPr>
          <a:xfrm>
            <a:off x="243191" y="204281"/>
            <a:ext cx="4280171" cy="369332"/>
          </a:xfrm>
          <a:prstGeom prst="rect">
            <a:avLst/>
          </a:prstGeom>
          <a:noFill/>
        </p:spPr>
        <p:txBody>
          <a:bodyPr wrap="square" rtlCol="0">
            <a:spAutoFit/>
          </a:bodyPr>
          <a:lstStyle/>
          <a:p>
            <a:r>
              <a:rPr lang="hr-HR" dirty="0"/>
              <a:t>4. kralj    ANCUS MARCIUS</a:t>
            </a:r>
          </a:p>
        </p:txBody>
      </p:sp>
      <p:pic>
        <p:nvPicPr>
          <p:cNvPr id="7" name="Slika 6">
            <a:extLst>
              <a:ext uri="{FF2B5EF4-FFF2-40B4-BE49-F238E27FC236}">
                <a16:creationId xmlns:a16="http://schemas.microsoft.com/office/drawing/2014/main" id="{5EF1B754-A9FA-553D-55A3-BF8BDAC0813A}"/>
              </a:ext>
            </a:extLst>
          </p:cNvPr>
          <p:cNvPicPr>
            <a:picLocks noChangeAspect="1"/>
          </p:cNvPicPr>
          <p:nvPr/>
        </p:nvPicPr>
        <p:blipFill>
          <a:blip r:embed="rId3"/>
          <a:stretch>
            <a:fillRect/>
          </a:stretch>
        </p:blipFill>
        <p:spPr>
          <a:xfrm>
            <a:off x="379379" y="2910652"/>
            <a:ext cx="4691569" cy="3383143"/>
          </a:xfrm>
          <a:prstGeom prst="rect">
            <a:avLst/>
          </a:prstGeom>
        </p:spPr>
      </p:pic>
      <p:sp>
        <p:nvSpPr>
          <p:cNvPr id="8" name="TekstniOkvir 7">
            <a:extLst>
              <a:ext uri="{FF2B5EF4-FFF2-40B4-BE49-F238E27FC236}">
                <a16:creationId xmlns:a16="http://schemas.microsoft.com/office/drawing/2014/main" id="{397924B5-ACEB-1ED5-D5C3-E35BE4B0C499}"/>
              </a:ext>
            </a:extLst>
          </p:cNvPr>
          <p:cNvSpPr txBox="1"/>
          <p:nvPr/>
        </p:nvSpPr>
        <p:spPr>
          <a:xfrm>
            <a:off x="486383" y="6293795"/>
            <a:ext cx="3560323" cy="369332"/>
          </a:xfrm>
          <a:prstGeom prst="rect">
            <a:avLst/>
          </a:prstGeom>
          <a:noFill/>
        </p:spPr>
        <p:txBody>
          <a:bodyPr wrap="square" rtlCol="0">
            <a:spAutoFit/>
          </a:bodyPr>
          <a:lstStyle/>
          <a:p>
            <a:r>
              <a:rPr lang="hr-HR" dirty="0"/>
              <a:t>Teretni brod s četvrtastim jedrom</a:t>
            </a:r>
          </a:p>
        </p:txBody>
      </p:sp>
      <p:pic>
        <p:nvPicPr>
          <p:cNvPr id="11" name="Slika 10">
            <a:extLst>
              <a:ext uri="{FF2B5EF4-FFF2-40B4-BE49-F238E27FC236}">
                <a16:creationId xmlns:a16="http://schemas.microsoft.com/office/drawing/2014/main" id="{CA48AE81-092F-46B1-44C8-D6691395F713}"/>
              </a:ext>
            </a:extLst>
          </p:cNvPr>
          <p:cNvPicPr>
            <a:picLocks noChangeAspect="1"/>
          </p:cNvPicPr>
          <p:nvPr/>
        </p:nvPicPr>
        <p:blipFill>
          <a:blip r:embed="rId4"/>
          <a:stretch>
            <a:fillRect/>
          </a:stretch>
        </p:blipFill>
        <p:spPr>
          <a:xfrm>
            <a:off x="3093396" y="77821"/>
            <a:ext cx="3267278" cy="2755404"/>
          </a:xfrm>
          <a:prstGeom prst="rect">
            <a:avLst/>
          </a:prstGeom>
        </p:spPr>
      </p:pic>
    </p:spTree>
    <p:extLst>
      <p:ext uri="{BB962C8B-B14F-4D97-AF65-F5344CB8AC3E}">
        <p14:creationId xmlns:p14="http://schemas.microsoft.com/office/powerpoint/2010/main" val="2935274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C71B14D9-57F9-5738-6652-482142FC502B}"/>
              </a:ext>
            </a:extLst>
          </p:cNvPr>
          <p:cNvSpPr>
            <a:spLocks noGrp="1"/>
          </p:cNvSpPr>
          <p:nvPr>
            <p:ph idx="1"/>
          </p:nvPr>
        </p:nvSpPr>
        <p:spPr>
          <a:xfrm>
            <a:off x="515566" y="418290"/>
            <a:ext cx="11206264" cy="3258766"/>
          </a:xfrm>
        </p:spPr>
        <p:txBody>
          <a:bodyPr>
            <a:normAutofit fontScale="92500" lnSpcReduction="20000"/>
          </a:bodyPr>
          <a:lstStyle/>
          <a:p>
            <a:pPr marL="0" indent="0">
              <a:buNone/>
            </a:pPr>
            <a:r>
              <a:rPr lang="hr-HR" dirty="0"/>
              <a:t>	 </a:t>
            </a:r>
            <a:r>
              <a:rPr lang="hr-HR" b="1" dirty="0"/>
              <a:t>TARQUINIUS PRISCUS </a:t>
            </a:r>
            <a:r>
              <a:rPr lang="hr-HR" dirty="0"/>
              <a:t>– 5. kralj; porijeklom  </a:t>
            </a:r>
            <a:r>
              <a:rPr lang="hr-HR" dirty="0" err="1"/>
              <a:t>Etrurac</a:t>
            </a:r>
            <a:endParaRPr lang="hr-HR" dirty="0"/>
          </a:p>
          <a:p>
            <a:pPr marL="0" indent="0">
              <a:buNone/>
            </a:pPr>
            <a:r>
              <a:rPr lang="hr-HR" dirty="0">
                <a:solidFill>
                  <a:srgbClr val="202122"/>
                </a:solidFill>
                <a:latin typeface="Arial" panose="020B0604020202020204" pitchFamily="34" charset="0"/>
              </a:rPr>
              <a:t>- karijeru započinje kao odvjetnik sinova tadašnjeg kralja </a:t>
            </a:r>
            <a:r>
              <a:rPr lang="hr-HR" dirty="0">
                <a:solidFill>
                  <a:srgbClr val="0645AD"/>
                </a:solidFill>
                <a:latin typeface="Arial" panose="020B0604020202020204" pitchFamily="34" charset="0"/>
              </a:rPr>
              <a:t>Anka </a:t>
            </a:r>
            <a:r>
              <a:rPr lang="hr-HR" dirty="0" err="1">
                <a:solidFill>
                  <a:srgbClr val="0645AD"/>
                </a:solidFill>
                <a:latin typeface="Arial" panose="020B0604020202020204" pitchFamily="34" charset="0"/>
              </a:rPr>
              <a:t>Marcija</a:t>
            </a:r>
            <a:r>
              <a:rPr lang="hr-HR" dirty="0">
                <a:solidFill>
                  <a:srgbClr val="0645AD"/>
                </a:solidFill>
                <a:latin typeface="Arial" panose="020B0604020202020204" pitchFamily="34" charset="0"/>
              </a:rPr>
              <a:t>.</a:t>
            </a:r>
            <a:r>
              <a:rPr lang="hr-HR" dirty="0">
                <a:solidFill>
                  <a:srgbClr val="202122"/>
                </a:solidFill>
                <a:latin typeface="Arial" panose="020B0604020202020204" pitchFamily="34" charset="0"/>
              </a:rPr>
              <a:t> Po kraljevoj smrti uspio je uvjeriti narodnu skupštinu da ga izaberu za kralja.</a:t>
            </a:r>
            <a:endParaRPr lang="hr-HR" dirty="0"/>
          </a:p>
          <a:p>
            <a:pPr>
              <a:buFontTx/>
              <a:buChar char="-"/>
            </a:pPr>
            <a:r>
              <a:rPr lang="hr-HR" dirty="0"/>
              <a:t>gradi CIRCUS MAXIMUS za konjičke utrke, odvodnju ( CLOACA MAXIMA) i hram KAPITOLIJSKE TRIJADE ( Jupiter, </a:t>
            </a:r>
            <a:r>
              <a:rPr lang="hr-HR" dirty="0" err="1"/>
              <a:t>Junona</a:t>
            </a:r>
            <a:r>
              <a:rPr lang="hr-HR" dirty="0"/>
              <a:t> i Minerva) na brdu </a:t>
            </a:r>
            <a:r>
              <a:rPr lang="hr-HR" dirty="0" err="1"/>
              <a:t>Kapitoliju</a:t>
            </a:r>
            <a:r>
              <a:rPr lang="hr-HR" dirty="0"/>
              <a:t>. Brdo </a:t>
            </a:r>
            <a:r>
              <a:rPr lang="hr-HR" dirty="0" err="1"/>
              <a:t>Kapitolij</a:t>
            </a:r>
            <a:r>
              <a:rPr lang="hr-HR" dirty="0"/>
              <a:t> nalazi se između foruma i </a:t>
            </a:r>
            <a:r>
              <a:rPr lang="hr-HR" dirty="0" err="1"/>
              <a:t>Marsovog</a:t>
            </a:r>
            <a:r>
              <a:rPr lang="hr-HR" dirty="0"/>
              <a:t> polja te je jedno od najslavnijih rimskih brežuljaka.  Kad su Cisalpinski Gali napali Rim 390. </a:t>
            </a:r>
            <a:r>
              <a:rPr lang="hr-HR" dirty="0" err="1"/>
              <a:t>g.pr.Kr</a:t>
            </a:r>
            <a:r>
              <a:rPr lang="hr-HR" dirty="0"/>
              <a:t>. </a:t>
            </a:r>
            <a:r>
              <a:rPr lang="hr-HR" dirty="0" err="1"/>
              <a:t>Kapitolij</a:t>
            </a:r>
            <a:r>
              <a:rPr lang="hr-HR" dirty="0"/>
              <a:t> je dio grada koji je izbjegao osvajanje. </a:t>
            </a:r>
          </a:p>
          <a:p>
            <a:pPr>
              <a:buFontTx/>
              <a:buChar char="-"/>
            </a:pPr>
            <a:r>
              <a:rPr lang="hr-HR" dirty="0"/>
              <a:t>uspio kanalima poslije jedne velike poplave isušiti mjesto za Rimski Forum</a:t>
            </a:r>
          </a:p>
        </p:txBody>
      </p:sp>
      <p:pic>
        <p:nvPicPr>
          <p:cNvPr id="4" name="Slika 3">
            <a:extLst>
              <a:ext uri="{FF2B5EF4-FFF2-40B4-BE49-F238E27FC236}">
                <a16:creationId xmlns:a16="http://schemas.microsoft.com/office/drawing/2014/main" id="{6880A623-9B29-9DAA-BB1B-168EE43674E0}"/>
              </a:ext>
            </a:extLst>
          </p:cNvPr>
          <p:cNvPicPr>
            <a:picLocks noChangeAspect="1"/>
          </p:cNvPicPr>
          <p:nvPr/>
        </p:nvPicPr>
        <p:blipFill>
          <a:blip r:embed="rId2"/>
          <a:stretch>
            <a:fillRect/>
          </a:stretch>
        </p:blipFill>
        <p:spPr>
          <a:xfrm>
            <a:off x="6501318" y="3883014"/>
            <a:ext cx="5599774" cy="2799887"/>
          </a:xfrm>
          <a:prstGeom prst="rect">
            <a:avLst/>
          </a:prstGeom>
        </p:spPr>
      </p:pic>
      <p:pic>
        <p:nvPicPr>
          <p:cNvPr id="5" name="Slika 4">
            <a:extLst>
              <a:ext uri="{FF2B5EF4-FFF2-40B4-BE49-F238E27FC236}">
                <a16:creationId xmlns:a16="http://schemas.microsoft.com/office/drawing/2014/main" id="{50D50BF0-C53D-508E-A003-B96360DB81A5}"/>
              </a:ext>
            </a:extLst>
          </p:cNvPr>
          <p:cNvPicPr>
            <a:picLocks noChangeAspect="1"/>
          </p:cNvPicPr>
          <p:nvPr/>
        </p:nvPicPr>
        <p:blipFill>
          <a:blip r:embed="rId3"/>
          <a:srcRect t="18370" r="-142" b="11851"/>
          <a:stretch>
            <a:fillRect/>
          </a:stretch>
        </p:blipFill>
        <p:spPr>
          <a:xfrm>
            <a:off x="111475" y="3782059"/>
            <a:ext cx="6132813" cy="2982124"/>
          </a:xfrm>
          <a:prstGeom prst="rect">
            <a:avLst/>
          </a:prstGeom>
        </p:spPr>
      </p:pic>
    </p:spTree>
    <p:extLst>
      <p:ext uri="{BB962C8B-B14F-4D97-AF65-F5344CB8AC3E}">
        <p14:creationId xmlns:p14="http://schemas.microsoft.com/office/powerpoint/2010/main" val="2316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309BCD89-3793-97BD-1FD3-076CA9DB2A99}"/>
              </a:ext>
            </a:extLst>
          </p:cNvPr>
          <p:cNvPicPr>
            <a:picLocks noChangeAspect="1"/>
          </p:cNvPicPr>
          <p:nvPr/>
        </p:nvPicPr>
        <p:blipFill>
          <a:blip r:embed="rId2"/>
          <a:srcRect l="33187" r="12983" b="6161"/>
          <a:stretch>
            <a:fillRect/>
          </a:stretch>
        </p:blipFill>
        <p:spPr>
          <a:xfrm>
            <a:off x="0" y="1985057"/>
            <a:ext cx="3274402" cy="4281188"/>
          </a:xfrm>
          <a:prstGeom prst="rect">
            <a:avLst/>
          </a:prstGeom>
        </p:spPr>
      </p:pic>
      <p:sp>
        <p:nvSpPr>
          <p:cNvPr id="8" name="Rezervirano mjesto sadržaja 7">
            <a:extLst>
              <a:ext uri="{FF2B5EF4-FFF2-40B4-BE49-F238E27FC236}">
                <a16:creationId xmlns:a16="http://schemas.microsoft.com/office/drawing/2014/main" id="{0D63FE29-155B-3D40-13D0-D0EFB741DCE7}"/>
              </a:ext>
            </a:extLst>
          </p:cNvPr>
          <p:cNvSpPr>
            <a:spLocks noGrp="1"/>
          </p:cNvSpPr>
          <p:nvPr>
            <p:ph idx="1"/>
          </p:nvPr>
        </p:nvSpPr>
        <p:spPr>
          <a:xfrm>
            <a:off x="535021" y="437745"/>
            <a:ext cx="6001966" cy="418288"/>
          </a:xfrm>
        </p:spPr>
        <p:txBody>
          <a:bodyPr>
            <a:normAutofit fontScale="92500" lnSpcReduction="20000"/>
          </a:bodyPr>
          <a:lstStyle/>
          <a:p>
            <a:pPr marL="0" indent="0">
              <a:buNone/>
            </a:pPr>
            <a:r>
              <a:rPr lang="hr-HR" dirty="0"/>
              <a:t>	5.kralj    </a:t>
            </a:r>
            <a:r>
              <a:rPr lang="hr-HR" dirty="0" err="1"/>
              <a:t>Tarquinius</a:t>
            </a:r>
            <a:r>
              <a:rPr lang="hr-HR" dirty="0"/>
              <a:t> </a:t>
            </a:r>
            <a:r>
              <a:rPr lang="hr-HR" dirty="0" err="1"/>
              <a:t>Priscus</a:t>
            </a:r>
            <a:endParaRPr lang="hr-HR" dirty="0"/>
          </a:p>
        </p:txBody>
      </p:sp>
      <p:pic>
        <p:nvPicPr>
          <p:cNvPr id="2" name="Slika 1">
            <a:extLst>
              <a:ext uri="{FF2B5EF4-FFF2-40B4-BE49-F238E27FC236}">
                <a16:creationId xmlns:a16="http://schemas.microsoft.com/office/drawing/2014/main" id="{F43A9E5C-9F57-FFD9-6125-5E4FAD116F29}"/>
              </a:ext>
            </a:extLst>
          </p:cNvPr>
          <p:cNvPicPr>
            <a:picLocks noChangeAspect="1"/>
          </p:cNvPicPr>
          <p:nvPr/>
        </p:nvPicPr>
        <p:blipFill>
          <a:blip r:embed="rId3"/>
          <a:stretch>
            <a:fillRect/>
          </a:stretch>
        </p:blipFill>
        <p:spPr>
          <a:xfrm>
            <a:off x="6830664" y="1922990"/>
            <a:ext cx="5251216" cy="4464913"/>
          </a:xfrm>
          <a:prstGeom prst="rect">
            <a:avLst/>
          </a:prstGeom>
        </p:spPr>
      </p:pic>
    </p:spTree>
    <p:extLst>
      <p:ext uri="{BB962C8B-B14F-4D97-AF65-F5344CB8AC3E}">
        <p14:creationId xmlns:p14="http://schemas.microsoft.com/office/powerpoint/2010/main" val="240162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34B58674-7325-75E1-D0BC-E67CCD80FFE6}"/>
              </a:ext>
            </a:extLst>
          </p:cNvPr>
          <p:cNvPicPr>
            <a:picLocks noChangeAspect="1"/>
          </p:cNvPicPr>
          <p:nvPr/>
        </p:nvPicPr>
        <p:blipFill>
          <a:blip r:embed="rId2"/>
          <a:stretch>
            <a:fillRect/>
          </a:stretch>
        </p:blipFill>
        <p:spPr>
          <a:xfrm>
            <a:off x="2178591" y="2647342"/>
            <a:ext cx="5603537" cy="4210658"/>
          </a:xfrm>
          <a:prstGeom prst="rect">
            <a:avLst/>
          </a:prstGeom>
        </p:spPr>
      </p:pic>
      <p:sp>
        <p:nvSpPr>
          <p:cNvPr id="3" name="Rezervirano mjesto sadržaja 2">
            <a:extLst>
              <a:ext uri="{FF2B5EF4-FFF2-40B4-BE49-F238E27FC236}">
                <a16:creationId xmlns:a16="http://schemas.microsoft.com/office/drawing/2014/main" id="{85560ACB-A1AF-3B55-05D9-21C622713989}"/>
              </a:ext>
            </a:extLst>
          </p:cNvPr>
          <p:cNvSpPr>
            <a:spLocks noGrp="1"/>
          </p:cNvSpPr>
          <p:nvPr>
            <p:ph idx="1"/>
          </p:nvPr>
        </p:nvSpPr>
        <p:spPr>
          <a:xfrm>
            <a:off x="389105" y="165370"/>
            <a:ext cx="11420274" cy="2743200"/>
          </a:xfrm>
        </p:spPr>
        <p:txBody>
          <a:bodyPr>
            <a:normAutofit fontScale="70000" lnSpcReduction="20000"/>
          </a:bodyPr>
          <a:lstStyle/>
          <a:p>
            <a:pPr marL="0" indent="0">
              <a:buNone/>
            </a:pPr>
            <a:r>
              <a:rPr lang="hr-HR" b="1" dirty="0"/>
              <a:t>	Smrt kralja </a:t>
            </a:r>
            <a:r>
              <a:rPr lang="hr-HR" b="1" dirty="0" err="1"/>
              <a:t>Tarkvinija</a:t>
            </a:r>
            <a:r>
              <a:rPr lang="hr-HR" b="1" dirty="0"/>
              <a:t> </a:t>
            </a:r>
            <a:r>
              <a:rPr lang="hr-HR" b="1" dirty="0" err="1"/>
              <a:t>Priska</a:t>
            </a:r>
            <a:r>
              <a:rPr lang="hr-HR" dirty="0"/>
              <a:t>. Slika prikazuje kraljicu </a:t>
            </a:r>
            <a:r>
              <a:rPr lang="hr-HR" dirty="0" err="1"/>
              <a:t>Tanaquil</a:t>
            </a:r>
            <a:r>
              <a:rPr lang="hr-HR" dirty="0"/>
              <a:t> s dvoje male djece i </a:t>
            </a:r>
            <a:r>
              <a:rPr lang="hr-HR" dirty="0" err="1"/>
              <a:t>Servija</a:t>
            </a:r>
            <a:r>
              <a:rPr lang="hr-HR" dirty="0"/>
              <a:t> Tulija</a:t>
            </a:r>
          </a:p>
          <a:p>
            <a:pPr marL="0" indent="0">
              <a:buNone/>
            </a:pPr>
            <a:r>
              <a:rPr lang="hr-HR" dirty="0"/>
              <a:t>Stari kralj </a:t>
            </a:r>
            <a:r>
              <a:rPr lang="hr-HR" dirty="0" err="1"/>
              <a:t>Tarquinije</a:t>
            </a:r>
            <a:r>
              <a:rPr lang="hr-HR" dirty="0"/>
              <a:t> </a:t>
            </a:r>
            <a:r>
              <a:rPr lang="hr-HR" dirty="0" err="1"/>
              <a:t>Prisko</a:t>
            </a:r>
            <a:r>
              <a:rPr lang="hr-HR" dirty="0"/>
              <a:t> ležao je mrtav na podu palače s ranom od sjekire na glavi. Bio je žrtvom atentata koji su organizirali sinovi prethodnog kralja, Anka </a:t>
            </a:r>
            <a:r>
              <a:rPr lang="hr-HR" dirty="0" err="1"/>
              <a:t>Marcija</a:t>
            </a:r>
            <a:r>
              <a:rPr lang="hr-HR" dirty="0"/>
              <a:t>. Dva sina tražila su osvetu jer jedan od njih nije izabran za kralja nakon očeve smrti. Kraljica </a:t>
            </a:r>
            <a:r>
              <a:rPr lang="hr-HR" dirty="0" err="1"/>
              <a:t>Tanaquil</a:t>
            </a:r>
            <a:r>
              <a:rPr lang="hr-HR" dirty="0"/>
              <a:t> je  naredila svima da odu i pozvala svog zeta, </a:t>
            </a:r>
            <a:r>
              <a:rPr lang="hr-HR" dirty="0" err="1"/>
              <a:t>Servija</a:t>
            </a:r>
            <a:r>
              <a:rPr lang="hr-HR" dirty="0"/>
              <a:t> Tulija. Kad je </a:t>
            </a:r>
            <a:r>
              <a:rPr lang="hr-HR" dirty="0" err="1"/>
              <a:t>Servije</a:t>
            </a:r>
            <a:r>
              <a:rPr lang="hr-HR" dirty="0"/>
              <a:t> ušao u sobu, bio je šokiran vidjevši čovjeka koji mu je bio poput oca kako leži mrtav. </a:t>
            </a:r>
            <a:r>
              <a:rPr lang="hr-HR" dirty="0" err="1"/>
              <a:t>Tanaquil</a:t>
            </a:r>
            <a:r>
              <a:rPr lang="hr-HR" dirty="0"/>
              <a:t> je htjela kraljevstvo ustupiti  </a:t>
            </a:r>
            <a:r>
              <a:rPr lang="hr-HR" dirty="0" err="1"/>
              <a:t>Serviju</a:t>
            </a:r>
            <a:r>
              <a:rPr lang="hr-HR" dirty="0"/>
              <a:t>. Narod je zavlačila i rekla da slijede </a:t>
            </a:r>
            <a:r>
              <a:rPr lang="hr-HR" dirty="0" err="1"/>
              <a:t>Servija</a:t>
            </a:r>
            <a:r>
              <a:rPr lang="hr-HR" dirty="0"/>
              <a:t> Tulija. </a:t>
            </a:r>
            <a:r>
              <a:rPr lang="hr-HR" dirty="0" err="1"/>
              <a:t>Servije</a:t>
            </a:r>
            <a:r>
              <a:rPr lang="hr-HR" dirty="0"/>
              <a:t> se pojavio na kraljevskom dvoru odjeven u kraljevsku odjeću i obavljao kraljevske dužnosti. Shvativši da će se prijevara na kraju otkriti, </a:t>
            </a:r>
            <a:r>
              <a:rPr lang="hr-HR" dirty="0" err="1"/>
              <a:t>Servije</a:t>
            </a:r>
            <a:r>
              <a:rPr lang="hr-HR" dirty="0"/>
              <a:t> se okružio tjelohraniteljima. Nakon nekog vremena objavljena je kraljeva smrt i </a:t>
            </a:r>
            <a:r>
              <a:rPr lang="hr-HR" dirty="0" err="1"/>
              <a:t>Servije</a:t>
            </a:r>
            <a:r>
              <a:rPr lang="hr-HR" dirty="0"/>
              <a:t> je postao šesti rimski kralj uz odobrenje Senata.</a:t>
            </a:r>
          </a:p>
          <a:p>
            <a:endParaRPr lang="hr-HR" dirty="0"/>
          </a:p>
          <a:p>
            <a:pPr marL="0" indent="0">
              <a:buNone/>
            </a:pPr>
            <a:endParaRPr lang="hr-HR" dirty="0"/>
          </a:p>
        </p:txBody>
      </p:sp>
    </p:spTree>
    <p:extLst>
      <p:ext uri="{BB962C8B-B14F-4D97-AF65-F5344CB8AC3E}">
        <p14:creationId xmlns:p14="http://schemas.microsoft.com/office/powerpoint/2010/main" val="834073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58A3D865-115C-CECC-DC05-E1FDE7B9FA5F}"/>
              </a:ext>
            </a:extLst>
          </p:cNvPr>
          <p:cNvSpPr>
            <a:spLocks noGrp="1"/>
          </p:cNvSpPr>
          <p:nvPr>
            <p:ph idx="1"/>
          </p:nvPr>
        </p:nvSpPr>
        <p:spPr>
          <a:xfrm>
            <a:off x="350196" y="233464"/>
            <a:ext cx="11478637" cy="4270442"/>
          </a:xfrm>
        </p:spPr>
        <p:txBody>
          <a:bodyPr>
            <a:normAutofit fontScale="70000" lnSpcReduction="20000"/>
          </a:bodyPr>
          <a:lstStyle/>
          <a:p>
            <a:pPr marL="0" indent="0">
              <a:buNone/>
            </a:pPr>
            <a:r>
              <a:rPr lang="hr-HR" dirty="0"/>
              <a:t>	 </a:t>
            </a:r>
            <a:r>
              <a:rPr lang="hr-HR" b="1" dirty="0"/>
              <a:t>SERVIJE TULIJE </a:t>
            </a:r>
            <a:r>
              <a:rPr lang="hr-HR" dirty="0"/>
              <a:t>– 6.kralj; posljednji dobroćudni kralj; porijeklom </a:t>
            </a:r>
            <a:r>
              <a:rPr lang="hr-HR" dirty="0" err="1"/>
              <a:t>Etrurac</a:t>
            </a:r>
            <a:r>
              <a:rPr lang="hr-HR" dirty="0"/>
              <a:t> </a:t>
            </a:r>
          </a:p>
          <a:p>
            <a:pPr marL="0" indent="0">
              <a:buNone/>
            </a:pPr>
            <a:r>
              <a:rPr lang="hr-HR" dirty="0"/>
              <a:t> - rođen kao rob  kralja </a:t>
            </a:r>
            <a:r>
              <a:rPr lang="hr-HR" dirty="0" err="1"/>
              <a:t>Tarkvinija</a:t>
            </a:r>
            <a:r>
              <a:rPr lang="hr-HR" dirty="0"/>
              <a:t> </a:t>
            </a:r>
            <a:r>
              <a:rPr lang="hr-HR" dirty="0" err="1"/>
              <a:t>Priska</a:t>
            </a:r>
            <a:r>
              <a:rPr lang="hr-HR" dirty="0"/>
              <a:t>, čijom se kćeri oženio i kojeg je naslijedio lukavstvom svoje svekrve </a:t>
            </a:r>
            <a:r>
              <a:rPr lang="hr-HR" dirty="0" err="1"/>
              <a:t>Tanaquil</a:t>
            </a:r>
            <a:r>
              <a:rPr lang="hr-HR" dirty="0"/>
              <a:t>, koja je imala proročke moći i vidjela njegovu veličinu.  </a:t>
            </a:r>
            <a:r>
              <a:rPr lang="hr-HR" dirty="0" err="1"/>
              <a:t>Servija</a:t>
            </a:r>
            <a:r>
              <a:rPr lang="hr-HR" dirty="0"/>
              <a:t> su na kraju ubili njegova kći i njezin suprug, sedmi kralj </a:t>
            </a:r>
            <a:r>
              <a:rPr lang="hr-HR" dirty="0" err="1"/>
              <a:t>Tarkvinije</a:t>
            </a:r>
            <a:r>
              <a:rPr lang="hr-HR" dirty="0"/>
              <a:t> Oholi.</a:t>
            </a:r>
          </a:p>
          <a:p>
            <a:pPr marL="0" indent="0">
              <a:buNone/>
            </a:pPr>
            <a:r>
              <a:rPr lang="hr-HR" dirty="0"/>
              <a:t>- širi rimski teritorij osvajanjima, uspješno ratuje protiv </a:t>
            </a:r>
            <a:r>
              <a:rPr lang="hr-HR" dirty="0" err="1"/>
              <a:t>Etrušćana</a:t>
            </a:r>
            <a:r>
              <a:rPr lang="hr-HR" dirty="0"/>
              <a:t>;  mir koji je uslijedio omogućio političke  reforme koje potkopavaju  aristokratsku moć.  Zemlju patricija dijelio je plebsu. </a:t>
            </a:r>
          </a:p>
          <a:p>
            <a:pPr>
              <a:buFontTx/>
              <a:buChar char="-"/>
            </a:pPr>
            <a:r>
              <a:rPr lang="hr-HR" b="1" dirty="0"/>
              <a:t>provodi </a:t>
            </a:r>
            <a:r>
              <a:rPr lang="hr-HR" dirty="0"/>
              <a:t> </a:t>
            </a:r>
            <a:r>
              <a:rPr lang="hr-HR" b="1" dirty="0"/>
              <a:t>društvene reforme</a:t>
            </a:r>
            <a:r>
              <a:rPr lang="hr-HR" dirty="0"/>
              <a:t>: stvorio je pet klasa građana na temelju bogatstva. Svaku obitelj svrstao u klasu koja se dijeli na centurije (cca. 100 ljudi).  Pri glasovanju, svaka centurija imala je istu moć. Obični građani dobivaju pravo sudjelovanja u vlasti unatoč protivljenju patricija i senata. </a:t>
            </a:r>
            <a:r>
              <a:rPr lang="hr-HR" dirty="0" err="1"/>
              <a:t>Servije</a:t>
            </a:r>
            <a:r>
              <a:rPr lang="hr-HR" dirty="0"/>
              <a:t> je proširio pravo glasa na one koji su prethodno bili isključeni na temelju podrijetla, statusa ili etničke pripadnosti. Također, teret služenja u vojsci skinut je s ramena siromašnih i stavljen na bogate. </a:t>
            </a:r>
          </a:p>
          <a:p>
            <a:pPr>
              <a:buFontTx/>
              <a:buChar char="-"/>
            </a:pPr>
            <a:r>
              <a:rPr lang="hr-HR" b="1" dirty="0"/>
              <a:t>provodi popis stanovništva</a:t>
            </a:r>
            <a:r>
              <a:rPr lang="hr-HR" dirty="0"/>
              <a:t>   čiji su se rezultati koristili za određivanje glasačkog i vojnog statusa  </a:t>
            </a:r>
          </a:p>
          <a:p>
            <a:pPr marL="0" indent="0">
              <a:buNone/>
            </a:pPr>
            <a:r>
              <a:rPr lang="hr-HR" dirty="0"/>
              <a:t>-  muškarce dijeli na  : </a:t>
            </a:r>
            <a:r>
              <a:rPr lang="hr-HR" b="1" dirty="0"/>
              <a:t>seniore</a:t>
            </a:r>
            <a:r>
              <a:rPr lang="hr-HR" dirty="0"/>
              <a:t> -u dobi između 46 i 60 godina i </a:t>
            </a:r>
            <a:r>
              <a:rPr lang="hr-HR" b="1" dirty="0"/>
              <a:t> juniore </a:t>
            </a:r>
            <a:r>
              <a:rPr lang="hr-HR" dirty="0"/>
              <a:t>- u dobi između 17 i 45 godina.</a:t>
            </a:r>
          </a:p>
          <a:p>
            <a:pPr marL="0" indent="0">
              <a:buNone/>
            </a:pPr>
            <a:r>
              <a:rPr lang="hr-HR" dirty="0"/>
              <a:t>  </a:t>
            </a:r>
          </a:p>
          <a:p>
            <a:pPr marL="0" indent="0">
              <a:buNone/>
            </a:pPr>
            <a:endParaRPr lang="hr-HR" dirty="0"/>
          </a:p>
          <a:p>
            <a:pPr marL="0" indent="0">
              <a:buNone/>
            </a:pPr>
            <a:endParaRPr lang="hr-HR" dirty="0"/>
          </a:p>
        </p:txBody>
      </p:sp>
      <p:pic>
        <p:nvPicPr>
          <p:cNvPr id="5" name="Slika 4">
            <a:extLst>
              <a:ext uri="{FF2B5EF4-FFF2-40B4-BE49-F238E27FC236}">
                <a16:creationId xmlns:a16="http://schemas.microsoft.com/office/drawing/2014/main" id="{8C152159-FD25-2BD3-F08E-2DC01A0292A1}"/>
              </a:ext>
            </a:extLst>
          </p:cNvPr>
          <p:cNvPicPr>
            <a:picLocks noChangeAspect="1"/>
          </p:cNvPicPr>
          <p:nvPr/>
        </p:nvPicPr>
        <p:blipFill>
          <a:blip r:embed="rId2"/>
          <a:stretch>
            <a:fillRect/>
          </a:stretch>
        </p:blipFill>
        <p:spPr>
          <a:xfrm>
            <a:off x="3789734" y="4194995"/>
            <a:ext cx="3486555" cy="2594911"/>
          </a:xfrm>
          <a:prstGeom prst="rect">
            <a:avLst/>
          </a:prstGeom>
        </p:spPr>
      </p:pic>
      <p:sp>
        <p:nvSpPr>
          <p:cNvPr id="4" name="TekstniOkvir 3">
            <a:extLst>
              <a:ext uri="{FF2B5EF4-FFF2-40B4-BE49-F238E27FC236}">
                <a16:creationId xmlns:a16="http://schemas.microsoft.com/office/drawing/2014/main" id="{4AA8630F-FED6-ED6C-704D-002348C9E783}"/>
              </a:ext>
            </a:extLst>
          </p:cNvPr>
          <p:cNvSpPr txBox="1"/>
          <p:nvPr/>
        </p:nvSpPr>
        <p:spPr>
          <a:xfrm>
            <a:off x="7684850" y="4630366"/>
            <a:ext cx="3813243" cy="923330"/>
          </a:xfrm>
          <a:prstGeom prst="rect">
            <a:avLst/>
          </a:prstGeom>
          <a:noFill/>
        </p:spPr>
        <p:txBody>
          <a:bodyPr wrap="square" rtlCol="0">
            <a:spAutoFit/>
          </a:bodyPr>
          <a:lstStyle/>
          <a:p>
            <a:r>
              <a:rPr lang="hr-HR" dirty="0" err="1"/>
              <a:t>Servijev</a:t>
            </a:r>
            <a:r>
              <a:rPr lang="hr-HR" dirty="0"/>
              <a:t> zemljani nasip Rimljani su ojačali bedemom  u 4.st.pr.Kr. za navale Gala.</a:t>
            </a:r>
          </a:p>
        </p:txBody>
      </p:sp>
      <p:pic>
        <p:nvPicPr>
          <p:cNvPr id="6" name="Slika 5">
            <a:extLst>
              <a:ext uri="{FF2B5EF4-FFF2-40B4-BE49-F238E27FC236}">
                <a16:creationId xmlns:a16="http://schemas.microsoft.com/office/drawing/2014/main" id="{2E65F9D3-5382-9764-5705-7BBA2A4161E3}"/>
              </a:ext>
            </a:extLst>
          </p:cNvPr>
          <p:cNvPicPr>
            <a:picLocks noChangeAspect="1"/>
          </p:cNvPicPr>
          <p:nvPr/>
        </p:nvPicPr>
        <p:blipFill>
          <a:blip r:embed="rId3"/>
          <a:stretch>
            <a:fillRect/>
          </a:stretch>
        </p:blipFill>
        <p:spPr>
          <a:xfrm>
            <a:off x="345705" y="3693191"/>
            <a:ext cx="2300217" cy="3164809"/>
          </a:xfrm>
          <a:prstGeom prst="rect">
            <a:avLst/>
          </a:prstGeom>
        </p:spPr>
      </p:pic>
    </p:spTree>
    <p:extLst>
      <p:ext uri="{BB962C8B-B14F-4D97-AF65-F5344CB8AC3E}">
        <p14:creationId xmlns:p14="http://schemas.microsoft.com/office/powerpoint/2010/main" val="3097226173"/>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2358</TotalTime>
  <Words>2522</Words>
  <Application>Microsoft Office PowerPoint</Application>
  <PresentationFormat>Široki zaslon</PresentationFormat>
  <Paragraphs>81</Paragraphs>
  <Slides>15</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15</vt:i4>
      </vt:variant>
    </vt:vector>
  </HeadingPairs>
  <TitlesOfParts>
    <vt:vector size="19" baseType="lpstr">
      <vt:lpstr>Aptos</vt:lpstr>
      <vt:lpstr>Aptos Display</vt:lpstr>
      <vt:lpstr>Arial</vt:lpstr>
      <vt:lpstr>Tema sustava Office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 Miletić</dc:creator>
  <cp:lastModifiedBy>Natali Miletić</cp:lastModifiedBy>
  <cp:revision>51</cp:revision>
  <dcterms:created xsi:type="dcterms:W3CDTF">2025-11-14T20:03:44Z</dcterms:created>
  <dcterms:modified xsi:type="dcterms:W3CDTF">2025-12-20T21:09:44Z</dcterms:modified>
</cp:coreProperties>
</file>