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2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A6E88D-F517-5C8D-99F3-883626303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5464038-B6C0-369E-3A8B-A75BA9370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E23503A-40A9-C6D5-2FF9-20CB4223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6B3FD5B-FF34-48F4-D8ED-4B690F1B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41FE0A-85C8-E8EA-53D0-4C38BAC4E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152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6F2091-0CD2-91D7-4EC0-83A9B05AF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8A552ED-AA4B-DC8F-2BD2-257B14F0F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0C8913B-A374-F5E6-961F-5B6C1B92D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36EF85-7AC8-F16C-19E0-69668C0B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362F9BD-9498-C76E-45B3-26390DA1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810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B4AD2A9-0236-4A37-7E10-01FBDD028C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3CE34DE-CAA1-4691-2161-82C3A0BC5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F7A1CAC-81F8-CB1A-47CD-ADACBF06D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DA77842-DC23-A946-3F01-8CC777ED5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8959E0C-D72B-96F0-9A69-16FA2833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559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98E0CC-13A5-63F6-B4D3-6D9696B61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6E7E97-561F-8232-CC1A-2756A5757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6383DC0-76B0-0860-F483-0AA69EF58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84FC9F-B747-8D08-2ED1-BB0C43BFB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A0B0DFE-F210-DC69-6CB6-A95E4D1C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067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9D20DF-D66F-BA0E-3A3A-3EBEAAC09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31F0AB0-63CA-A9C3-6558-370FD5043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8B5F05D-B48F-A8B4-AE84-3FFF09C66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E47B4A-D9C4-9C69-F4BF-BF3C862ED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C1D77EC-BEB1-F5CA-C224-BF9091E7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453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1562FE-DDC0-A635-EB94-0500CC03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82FBDE-DF6B-8D41-ED1A-21D0CAB5E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F34CE43-48DD-F432-C0A4-DC79BED8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B681E79-B06B-4B16-8554-E4511AE30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A99E99-CD5A-E40D-77EC-AF7F32A3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5C0000F-BDBA-6C98-0CE2-809335D68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018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4EE29C-F773-4E5F-F069-5C8090612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D326133-EA0F-2B74-4265-8861E5833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D1880AD-2A8E-4F70-13A7-50308F9F9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40D4935-97D9-1F60-1A73-9528C8760B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E686849-D800-7C82-5BD0-91DA4B83B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C6BEB16-7A37-CC24-2136-37DF38C2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55AD48E-0609-2703-0EA1-CD431861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874FA24-473E-C68E-0B00-1E65EB860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61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6175F1-9CDE-4BF6-36F4-0118251A4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519A5E8-9D08-CC75-1D54-95A9B9B59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1FFB5C5F-6914-A10E-B4C7-6D2BD673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AD570C0-FAB2-65C9-3C9B-68E61C67B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684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12F5E55B-911B-CACF-BF8A-099E8FD6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A5175E11-07F7-EE08-88BB-198732B29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47FCA857-C5BC-3FFC-564E-E064CB66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24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86059C-D590-07B9-993F-CD745541A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536A52A-52BA-10F9-C5C2-05ED1B806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C467567-FC75-B49A-D084-6F46686C2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605411F-5448-C442-F4BB-7081F46AB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A6A4461-2AAA-2E10-4D25-57CA2F497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1818F0D-D0DC-AA9E-AEF8-0317044C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885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CE1605-8E66-00BD-D088-E7CBA850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FFDE71D-918B-020E-C4A8-87641E1E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02BB446-6508-C3E0-7A7D-40356A9AD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E268FB8-A8A9-DBDA-471C-ACE492A0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4C598E1-9283-C337-E283-44916A8B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4E47569-7C73-8F6B-C6B9-7B0C9D898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106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7A6600C-93AD-812C-CDDF-437C66DF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63F9AC2-7D26-12DB-BFAF-4078C9F54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CE722D8-9765-03D3-D86C-F00370E7D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102D0F-7050-4314-ABC4-842297CC56E8}" type="datetimeFigureOut">
              <a:rPr lang="hr-HR" smtClean="0"/>
              <a:t>17.12.2025.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3E07A1D-97FE-8BD5-F57C-B90516599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4937AF-28F4-CC93-0FCC-C7B3B7FC1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D807E4-E552-472E-A36D-D5D0DE42E6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360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199B61-AF08-9CC4-99C2-121FFC2B8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355107"/>
            <a:ext cx="10981678" cy="62321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dirty="0"/>
              <a:t>	</a:t>
            </a:r>
            <a:r>
              <a:rPr lang="hr-HR" sz="2900" dirty="0"/>
              <a:t>ŠTO SMO BAŠTINI OD RIMSKE CIVILIZACIJE</a:t>
            </a:r>
          </a:p>
          <a:p>
            <a:pPr marL="0" indent="0">
              <a:buNone/>
            </a:pPr>
            <a:r>
              <a:rPr lang="hr-HR" sz="2900" dirty="0"/>
              <a:t>	Prije dolaska Rimljana u 1. st.pr. Kr. na našem području živjela su ilirska plemena: </a:t>
            </a:r>
            <a:r>
              <a:rPr lang="hr-HR" sz="2900" dirty="0" err="1"/>
              <a:t>Histri</a:t>
            </a:r>
            <a:r>
              <a:rPr lang="hr-HR" sz="2900" dirty="0"/>
              <a:t> ( Istra), Japodi (Lika), Liburni ( između Zrmanje i Krke), Delmati ( jug Dalmacije). Rimljani romaniziraju stanovništvo i provode urbanizaciju. Čitavo područje naše današnje domovine Rimljani su zvali ILIRIK (</a:t>
            </a:r>
            <a:r>
              <a:rPr lang="hr-HR" sz="2900" dirty="0" err="1"/>
              <a:t>Illyricum</a:t>
            </a:r>
            <a:r>
              <a:rPr lang="hr-HR" sz="2900" dirty="0"/>
              <a:t>), prema imenu njegovih stanovnika. Gradove dijele po statusu: </a:t>
            </a:r>
            <a:r>
              <a:rPr lang="hr-HR" sz="2900" b="1" dirty="0" err="1"/>
              <a:t>municipium</a:t>
            </a:r>
            <a:r>
              <a:rPr lang="hr-HR" sz="2900" dirty="0"/>
              <a:t> i </a:t>
            </a:r>
            <a:r>
              <a:rPr lang="hr-HR" sz="2900" b="1" dirty="0" err="1"/>
              <a:t>colonia</a:t>
            </a:r>
            <a:r>
              <a:rPr lang="hr-HR" sz="2900" dirty="0"/>
              <a:t>.</a:t>
            </a:r>
          </a:p>
          <a:p>
            <a:pPr marL="0" indent="0">
              <a:buNone/>
            </a:pPr>
            <a:r>
              <a:rPr lang="hr-HR" sz="2900" b="1" dirty="0"/>
              <a:t>municipij</a:t>
            </a:r>
            <a:r>
              <a:rPr lang="hr-HR" sz="2900" dirty="0"/>
              <a:t> – niži status; stanovnici imaju dužnosti kao rimski građani ( porez i vojna služba), ali ne i prava  ( nisu smjeli sudjelovati u političkom životu, tj. birati i biti birani na javne dužnosti).  Administrativno autonomni grad, imaju vlastitu samoupravu. </a:t>
            </a:r>
          </a:p>
          <a:p>
            <a:pPr marL="0" indent="0">
              <a:buNone/>
            </a:pPr>
            <a:r>
              <a:rPr lang="hr-HR" sz="2900" b="1" dirty="0"/>
              <a:t>kolonija</a:t>
            </a:r>
            <a:r>
              <a:rPr lang="hr-HR" sz="2900" dirty="0"/>
              <a:t> –  najviši oblik mjesne samouprave; nastala organiziranim doseljavanjem skupina kolonista. Rimski Senat osniva kolonije  radi rasterećenja gospodarskog i demografskog pritiska stanovnika Rima. Građani  kolonije imaju rimsko državljanstvo. </a:t>
            </a:r>
          </a:p>
          <a:p>
            <a:pPr marL="0" indent="0">
              <a:buNone/>
            </a:pPr>
            <a:r>
              <a:rPr lang="hr-HR" sz="2900" dirty="0"/>
              <a:t>	 </a:t>
            </a:r>
            <a:r>
              <a:rPr lang="hr-HR" sz="2900" b="1" dirty="0"/>
              <a:t>provincija HISTRIA</a:t>
            </a:r>
            <a:endParaRPr lang="hr-HR" sz="2900" dirty="0"/>
          </a:p>
          <a:p>
            <a:pPr marL="0" indent="0">
              <a:buNone/>
            </a:pPr>
            <a:r>
              <a:rPr lang="hr-HR" sz="2900" dirty="0"/>
              <a:t>gradovi: Pola (Pula),  </a:t>
            </a:r>
            <a:r>
              <a:rPr lang="hr-HR" sz="2900" dirty="0" err="1"/>
              <a:t>Parentium</a:t>
            </a:r>
            <a:r>
              <a:rPr lang="hr-HR" sz="2900" dirty="0"/>
              <a:t> (Poreč), </a:t>
            </a:r>
            <a:r>
              <a:rPr lang="hr-HR" sz="2900" dirty="0" err="1"/>
              <a:t>Albona</a:t>
            </a:r>
            <a:r>
              <a:rPr lang="hr-HR" sz="2900" dirty="0"/>
              <a:t> (Labin)</a:t>
            </a:r>
          </a:p>
          <a:p>
            <a:pPr marL="0" indent="0">
              <a:buNone/>
            </a:pPr>
            <a:r>
              <a:rPr lang="hr-HR" sz="2900" b="1" dirty="0"/>
              <a:t>Pula</a:t>
            </a:r>
            <a:r>
              <a:rPr lang="hr-HR" sz="2900" dirty="0"/>
              <a:t> je stekla vremenom status kolonije. Rimski spomenici: slavoluk Sergijevaca, </a:t>
            </a:r>
            <a:r>
              <a:rPr lang="hr-HR" sz="2900" dirty="0" err="1"/>
              <a:t>Augustov</a:t>
            </a:r>
            <a:r>
              <a:rPr lang="hr-HR" sz="2900" dirty="0"/>
              <a:t> hram, amfiteatar.</a:t>
            </a:r>
          </a:p>
          <a:p>
            <a:pPr marL="0" indent="0">
              <a:buNone/>
            </a:pPr>
            <a:r>
              <a:rPr lang="hr-HR" sz="2900" b="1" dirty="0"/>
              <a:t>	provincija ILIRIK </a:t>
            </a:r>
          </a:p>
          <a:p>
            <a:pPr marL="0" indent="0">
              <a:buNone/>
            </a:pPr>
            <a:r>
              <a:rPr lang="hr-HR" sz="2900" dirty="0"/>
              <a:t> - Ilirik  se dijeli na Dalmaciju (južni dio) i Panoniju ( sjeverni dio)</a:t>
            </a:r>
          </a:p>
          <a:p>
            <a:pPr marL="0" indent="0">
              <a:buNone/>
            </a:pPr>
            <a:r>
              <a:rPr lang="hr-HR" sz="2900" dirty="0"/>
              <a:t>                </a:t>
            </a:r>
            <a:r>
              <a:rPr lang="hr-HR" sz="2900" b="1" dirty="0"/>
              <a:t>provincija</a:t>
            </a:r>
            <a:r>
              <a:rPr lang="hr-HR" sz="2900" dirty="0"/>
              <a:t> </a:t>
            </a:r>
            <a:r>
              <a:rPr lang="hr-HR" sz="2900" b="1" dirty="0"/>
              <a:t>DALMATIA  – </a:t>
            </a:r>
            <a:r>
              <a:rPr lang="hr-HR" sz="2900" dirty="0"/>
              <a:t>od Save do jadranske obale i od rijeke Raše do Albanije</a:t>
            </a:r>
          </a:p>
          <a:p>
            <a:pPr>
              <a:buFontTx/>
              <a:buChar char="-"/>
            </a:pPr>
            <a:r>
              <a:rPr lang="hr-HR" sz="2900" dirty="0"/>
              <a:t>gradovi: - Salona (Solin)- glavni grad provincije Dalmacije</a:t>
            </a:r>
          </a:p>
          <a:p>
            <a:pPr>
              <a:buFontTx/>
              <a:buChar char="-"/>
            </a:pPr>
            <a:r>
              <a:rPr lang="hr-HR" sz="2900" dirty="0" err="1"/>
              <a:t>Spalatum</a:t>
            </a:r>
            <a:r>
              <a:rPr lang="hr-HR" sz="2900" dirty="0"/>
              <a:t> (Split)- u blizini Salone car Dioklecijan sagradio je palaču koja je izrasla u grad. Palača je građena po uzoru na rimski  vojni logor  (tabor; lat. </a:t>
            </a:r>
            <a:r>
              <a:rPr lang="hr-HR" sz="2900" dirty="0" err="1"/>
              <a:t>castrum</a:t>
            </a:r>
            <a:r>
              <a:rPr lang="hr-HR" sz="2900" dirty="0"/>
              <a:t>).</a:t>
            </a:r>
          </a:p>
          <a:p>
            <a:pPr marL="0" indent="0">
              <a:buNone/>
            </a:pPr>
            <a:r>
              <a:rPr lang="hr-HR" sz="2900" dirty="0"/>
              <a:t>-  </a:t>
            </a:r>
            <a:r>
              <a:rPr lang="hr-HR" sz="2900" dirty="0" err="1"/>
              <a:t>Scardona</a:t>
            </a:r>
            <a:r>
              <a:rPr lang="hr-HR" sz="2900" dirty="0"/>
              <a:t> (Skradin)- stekao status municipija</a:t>
            </a:r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525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29943A-27DA-A47C-091A-5E44C6AC6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25" y="399495"/>
            <a:ext cx="10910657" cy="6178858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hr-HR" sz="2000" dirty="0" err="1"/>
              <a:t>Iadera</a:t>
            </a:r>
            <a:r>
              <a:rPr lang="hr-HR" sz="2000" dirty="0"/>
              <a:t> (Zadar) – </a:t>
            </a:r>
            <a:r>
              <a:rPr lang="hr-HR" sz="2000" dirty="0" err="1"/>
              <a:t>colonia</a:t>
            </a:r>
            <a:r>
              <a:rPr lang="hr-HR" sz="2000" dirty="0"/>
              <a:t> cara Augusta; sačuvan forum</a:t>
            </a:r>
          </a:p>
          <a:p>
            <a:pPr>
              <a:buFontTx/>
              <a:buChar char="-"/>
            </a:pPr>
            <a:r>
              <a:rPr lang="hr-HR" sz="2000" dirty="0" err="1"/>
              <a:t>Aenona</a:t>
            </a:r>
            <a:r>
              <a:rPr lang="hr-HR" sz="2000" dirty="0"/>
              <a:t> (Nin)</a:t>
            </a:r>
          </a:p>
          <a:p>
            <a:pPr>
              <a:buFontTx/>
              <a:buChar char="-"/>
            </a:pPr>
            <a:r>
              <a:rPr lang="hr-HR" sz="2000" dirty="0" err="1"/>
              <a:t>Varvaria</a:t>
            </a:r>
            <a:r>
              <a:rPr lang="hr-HR" sz="2000" dirty="0"/>
              <a:t> (Bribir) u Bukovici</a:t>
            </a:r>
          </a:p>
          <a:p>
            <a:pPr>
              <a:buFontTx/>
              <a:buChar char="-"/>
            </a:pPr>
            <a:r>
              <a:rPr lang="hr-HR" sz="2000" dirty="0" err="1"/>
              <a:t>Asseria</a:t>
            </a:r>
            <a:r>
              <a:rPr lang="hr-HR" sz="2000" dirty="0"/>
              <a:t> (</a:t>
            </a:r>
            <a:r>
              <a:rPr lang="hr-HR" sz="2000" dirty="0" err="1"/>
              <a:t>Pograđe</a:t>
            </a:r>
            <a:r>
              <a:rPr lang="hr-HR" sz="2000" dirty="0"/>
              <a:t> kod Benkovca)</a:t>
            </a:r>
          </a:p>
          <a:p>
            <a:pPr>
              <a:buFontTx/>
              <a:buChar char="-"/>
            </a:pPr>
            <a:r>
              <a:rPr lang="hr-HR" sz="2000" dirty="0" err="1"/>
              <a:t>Burnum</a:t>
            </a:r>
            <a:r>
              <a:rPr lang="hr-HR" sz="2000" dirty="0"/>
              <a:t> – vojni logor (</a:t>
            </a:r>
            <a:r>
              <a:rPr lang="hr-HR" sz="2000" dirty="0" err="1"/>
              <a:t>Ivoševci</a:t>
            </a:r>
            <a:r>
              <a:rPr lang="hr-HR" sz="2000" dirty="0"/>
              <a:t> kod Kistanja; u sklopu NP Krka)</a:t>
            </a:r>
          </a:p>
          <a:p>
            <a:pPr>
              <a:buFontTx/>
              <a:buChar char="-"/>
            </a:pPr>
            <a:r>
              <a:rPr lang="hr-HR" sz="2000" dirty="0" err="1"/>
              <a:t>Issa</a:t>
            </a:r>
            <a:r>
              <a:rPr lang="hr-HR" sz="2000" dirty="0"/>
              <a:t> ( Vis)- bivša grčka naseobina</a:t>
            </a:r>
          </a:p>
          <a:p>
            <a:pPr>
              <a:buFontTx/>
              <a:buChar char="-"/>
            </a:pPr>
            <a:r>
              <a:rPr lang="hr-HR" sz="2000" dirty="0" err="1"/>
              <a:t>Oneum</a:t>
            </a:r>
            <a:r>
              <a:rPr lang="hr-HR" sz="2000" dirty="0"/>
              <a:t> ( Omiš)</a:t>
            </a:r>
          </a:p>
          <a:p>
            <a:pPr>
              <a:buFontTx/>
              <a:buChar char="-"/>
            </a:pPr>
            <a:r>
              <a:rPr lang="hr-HR" sz="2000" dirty="0" err="1"/>
              <a:t>Muccurum</a:t>
            </a:r>
            <a:r>
              <a:rPr lang="hr-HR" sz="2000" dirty="0"/>
              <a:t> (Makarska)</a:t>
            </a:r>
          </a:p>
          <a:p>
            <a:pPr>
              <a:buFontTx/>
              <a:buChar char="-"/>
            </a:pPr>
            <a:r>
              <a:rPr lang="hr-HR" sz="2000" dirty="0"/>
              <a:t>Narona ( Vid kod Metkovića)</a:t>
            </a:r>
          </a:p>
          <a:p>
            <a:pPr>
              <a:buFontTx/>
              <a:buChar char="-"/>
            </a:pPr>
            <a:r>
              <a:rPr lang="hr-HR" sz="2000" dirty="0" err="1"/>
              <a:t>Epidaurum</a:t>
            </a:r>
            <a:r>
              <a:rPr lang="hr-HR" sz="2000" dirty="0"/>
              <a:t> ( Cavtat)</a:t>
            </a:r>
          </a:p>
          <a:p>
            <a:pPr>
              <a:buFontTx/>
              <a:buChar char="-"/>
            </a:pPr>
            <a:endParaRPr lang="hr-HR" sz="2000" dirty="0"/>
          </a:p>
          <a:p>
            <a:pPr marL="457200" lvl="1" indent="0">
              <a:buNone/>
            </a:pPr>
            <a:r>
              <a:rPr lang="hr-HR" sz="2000" b="1" dirty="0"/>
              <a:t>provincija PANONIA- </a:t>
            </a:r>
            <a:r>
              <a:rPr lang="hr-HR" sz="2000" dirty="0"/>
              <a:t>između Drave, Dunava i Save</a:t>
            </a:r>
          </a:p>
          <a:p>
            <a:pPr marL="457200" lvl="1" indent="0">
              <a:buNone/>
            </a:pPr>
            <a:r>
              <a:rPr lang="hr-HR" sz="2000" dirty="0"/>
              <a:t>Gradovi : </a:t>
            </a:r>
          </a:p>
          <a:p>
            <a:pPr marL="457200" lvl="1" indent="0">
              <a:buNone/>
            </a:pPr>
            <a:r>
              <a:rPr lang="hr-HR" sz="2000" dirty="0"/>
              <a:t>- </a:t>
            </a:r>
            <a:r>
              <a:rPr lang="hr-HR" sz="2000" dirty="0" err="1"/>
              <a:t>Siscia</a:t>
            </a:r>
            <a:r>
              <a:rPr lang="hr-HR" sz="2000" dirty="0"/>
              <a:t> (Sisak) - p</a:t>
            </a:r>
            <a:r>
              <a:rPr lang="it-IT" sz="2000" dirty="0" err="1"/>
              <a:t>rvi</a:t>
            </a:r>
            <a:r>
              <a:rPr lang="it-IT" sz="2000" dirty="0"/>
              <a:t> </a:t>
            </a:r>
            <a:r>
              <a:rPr lang="it-IT" sz="2000" dirty="0" err="1"/>
              <a:t>provincijalni</a:t>
            </a:r>
            <a:r>
              <a:rPr lang="it-IT" sz="2000" dirty="0"/>
              <a:t> </a:t>
            </a:r>
            <a:r>
              <a:rPr lang="it-IT" sz="2000" dirty="0" err="1"/>
              <a:t>centar</a:t>
            </a:r>
            <a:r>
              <a:rPr lang="it-IT" sz="2000" dirty="0"/>
              <a:t> </a:t>
            </a:r>
            <a:r>
              <a:rPr lang="hr-HR" sz="2000" dirty="0"/>
              <a:t>; </a:t>
            </a:r>
            <a:r>
              <a:rPr lang="hr-HR" sz="2000" dirty="0" err="1"/>
              <a:t>colonia</a:t>
            </a:r>
            <a:endParaRPr lang="hr-HR" sz="2000" dirty="0"/>
          </a:p>
          <a:p>
            <a:pPr lvl="1">
              <a:buFontTx/>
              <a:buChar char="-"/>
            </a:pPr>
            <a:r>
              <a:rPr lang="hr-HR" sz="2000" dirty="0" err="1"/>
              <a:t>Aquae</a:t>
            </a:r>
            <a:r>
              <a:rPr lang="hr-HR" sz="2000" dirty="0"/>
              <a:t> </a:t>
            </a:r>
            <a:r>
              <a:rPr lang="hr-HR" sz="2000" dirty="0" err="1"/>
              <a:t>Iassae</a:t>
            </a:r>
            <a:r>
              <a:rPr lang="hr-HR" sz="2000" dirty="0"/>
              <a:t> ( Varaždinske Toplice)</a:t>
            </a:r>
          </a:p>
          <a:p>
            <a:pPr lvl="1">
              <a:buFontTx/>
              <a:buChar char="-"/>
            </a:pPr>
            <a:r>
              <a:rPr lang="hr-HR" sz="2000" dirty="0"/>
              <a:t>Marsonia ( Slavonski Brod)</a:t>
            </a:r>
          </a:p>
          <a:p>
            <a:pPr lvl="1">
              <a:buFontTx/>
              <a:buChar char="-"/>
            </a:pPr>
            <a:r>
              <a:rPr lang="hr-HR" sz="2000" dirty="0" err="1"/>
              <a:t>Cibalae</a:t>
            </a:r>
            <a:r>
              <a:rPr lang="hr-HR" sz="2000" dirty="0"/>
              <a:t> ( Vinkovci )</a:t>
            </a:r>
          </a:p>
          <a:p>
            <a:pPr lvl="1">
              <a:buFontTx/>
              <a:buChar char="-"/>
            </a:pPr>
            <a:r>
              <a:rPr lang="hr-HR" sz="2000" dirty="0" err="1"/>
              <a:t>Mursa</a:t>
            </a:r>
            <a:r>
              <a:rPr lang="hr-HR" sz="2000" dirty="0"/>
              <a:t> ( Osijek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955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CEBFF6-5CE6-EDF0-8F94-BD921AC6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4868" y="1"/>
            <a:ext cx="10098932" cy="1690688"/>
          </a:xfrm>
        </p:spPr>
        <p:txBody>
          <a:bodyPr/>
          <a:lstStyle/>
          <a:p>
            <a:r>
              <a:rPr lang="hr-HR" dirty="0"/>
              <a:t>		STATUS GRADOVA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254B27-135A-3616-8BC2-808B7364D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749" y="1147864"/>
            <a:ext cx="10809051" cy="50290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/>
              <a:t>Osvojeni gradovi su u zavisnom položaju prema Rimu. </a:t>
            </a:r>
          </a:p>
          <a:p>
            <a:pPr marL="0" indent="0">
              <a:buNone/>
            </a:pPr>
            <a:r>
              <a:rPr lang="hr-HR" dirty="0"/>
              <a:t>S obzirom na unutrašnje uređenje imamo: </a:t>
            </a:r>
          </a:p>
          <a:p>
            <a:pPr marL="0" indent="0">
              <a:buNone/>
            </a:pPr>
            <a:r>
              <a:rPr lang="hr-HR" b="1" dirty="0"/>
              <a:t>KOLONIJA</a:t>
            </a:r>
            <a:r>
              <a:rPr lang="hr-HR" dirty="0"/>
              <a:t> ( </a:t>
            </a:r>
            <a:r>
              <a:rPr lang="hr-HR" dirty="0" err="1"/>
              <a:t>colonia</a:t>
            </a:r>
            <a:r>
              <a:rPr lang="hr-HR" dirty="0"/>
              <a:t>) – osnovali rimski građani na osvojenom teritoriju i u početku je to vojni tabor. Njegovi stanovnici imaju građansko pravo. Kao samostalan grad </a:t>
            </a:r>
            <a:r>
              <a:rPr lang="hr-HR" b="1" dirty="0" err="1"/>
              <a:t>colonia</a:t>
            </a:r>
            <a:r>
              <a:rPr lang="hr-HR" dirty="0"/>
              <a:t> je „Rim u malom”.</a:t>
            </a:r>
          </a:p>
          <a:p>
            <a:pPr marL="0" indent="0">
              <a:buNone/>
            </a:pPr>
            <a:r>
              <a:rPr lang="hr-HR" b="1" dirty="0"/>
              <a:t>MUNICIPIJ</a:t>
            </a:r>
            <a:r>
              <a:rPr lang="hr-HR" dirty="0"/>
              <a:t> ( </a:t>
            </a:r>
            <a:r>
              <a:rPr lang="hr-HR" dirty="0" err="1"/>
              <a:t>municipium</a:t>
            </a:r>
            <a:r>
              <a:rPr lang="hr-HR" dirty="0"/>
              <a:t>) – nije autonoman grad, njegovi stanovnici nemaju pravo glasa i izbora za magistrate. Većinom su to postojeći gradovi koje su Rimljani osvojili.</a:t>
            </a:r>
          </a:p>
          <a:p>
            <a:pPr marL="0" indent="0">
              <a:buNone/>
            </a:pPr>
            <a:r>
              <a:rPr lang="hr-HR" b="1" dirty="0"/>
              <a:t>SAVEZNIČKI GRADOVI </a:t>
            </a:r>
            <a:r>
              <a:rPr lang="hr-HR" dirty="0"/>
              <a:t>(</a:t>
            </a:r>
            <a:r>
              <a:rPr lang="hr-HR" dirty="0" err="1"/>
              <a:t>civitates</a:t>
            </a:r>
            <a:r>
              <a:rPr lang="hr-HR" dirty="0"/>
              <a:t> </a:t>
            </a:r>
            <a:r>
              <a:rPr lang="hr-HR" dirty="0" err="1"/>
              <a:t>foederate</a:t>
            </a:r>
            <a:r>
              <a:rPr lang="hr-HR" dirty="0"/>
              <a:t>)- po vlašću Rima, građani dužni služiti u rimskoj vojsci; nemaju samostalnu vanjsku politiku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err="1"/>
              <a:t>coloniae</a:t>
            </a:r>
            <a:r>
              <a:rPr lang="hr-HR" dirty="0"/>
              <a:t> : </a:t>
            </a:r>
            <a:r>
              <a:rPr lang="hr-HR" dirty="0" err="1"/>
              <a:t>Siscia</a:t>
            </a:r>
            <a:r>
              <a:rPr lang="hr-HR" dirty="0"/>
              <a:t>, </a:t>
            </a:r>
            <a:r>
              <a:rPr lang="hr-HR" dirty="0" err="1"/>
              <a:t>Parentium</a:t>
            </a:r>
            <a:r>
              <a:rPr lang="hr-HR" dirty="0"/>
              <a:t>, </a:t>
            </a:r>
            <a:r>
              <a:rPr lang="hr-HR" dirty="0" err="1"/>
              <a:t>Salonae</a:t>
            </a:r>
            <a:endParaRPr lang="hr-HR" dirty="0"/>
          </a:p>
          <a:p>
            <a:pPr marL="0" indent="0">
              <a:buNone/>
            </a:pPr>
            <a:r>
              <a:rPr lang="hr-HR" dirty="0" err="1"/>
              <a:t>municipia</a:t>
            </a:r>
            <a:r>
              <a:rPr lang="hr-HR" dirty="0"/>
              <a:t> : </a:t>
            </a:r>
            <a:r>
              <a:rPr lang="hr-HR" dirty="0" err="1"/>
              <a:t>Senia</a:t>
            </a:r>
            <a:r>
              <a:rPr lang="hr-HR" dirty="0"/>
              <a:t>, Tarsatica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915866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508</Words>
  <Application>Microsoft Office PowerPoint</Application>
  <PresentationFormat>Široki zaslon</PresentationFormat>
  <Paragraphs>41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sustava Office</vt:lpstr>
      <vt:lpstr>PowerPoint prezentacija</vt:lpstr>
      <vt:lpstr>PowerPoint prezentacija</vt:lpstr>
      <vt:lpstr>  STATUS GRADOVA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Natali Miletić</dc:creator>
  <cp:lastModifiedBy>Natali Miletić</cp:lastModifiedBy>
  <cp:revision>12</cp:revision>
  <dcterms:created xsi:type="dcterms:W3CDTF">2025-09-23T16:26:54Z</dcterms:created>
  <dcterms:modified xsi:type="dcterms:W3CDTF">2025-12-17T16:52:33Z</dcterms:modified>
</cp:coreProperties>
</file>