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55" r:id="rId2"/>
    <p:sldId id="356" r:id="rId3"/>
    <p:sldId id="359" r:id="rId4"/>
    <p:sldId id="285" r:id="rId5"/>
    <p:sldId id="284" r:id="rId6"/>
    <p:sldId id="260" r:id="rId7"/>
    <p:sldId id="360" r:id="rId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7FD75-4610-4786-B1E9-FEBFDCC7F26C}" type="datetimeFigureOut">
              <a:rPr lang="hr-HR" smtClean="0"/>
              <a:t>20.12.2025.</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4F4BF-DF79-405D-8251-F956CC8DD6DC}" type="slidenum">
              <a:rPr lang="hr-HR" smtClean="0"/>
              <a:t>‹#›</a:t>
            </a:fld>
            <a:endParaRPr lang="hr-HR"/>
          </a:p>
        </p:txBody>
      </p:sp>
    </p:spTree>
    <p:extLst>
      <p:ext uri="{BB962C8B-B14F-4D97-AF65-F5344CB8AC3E}">
        <p14:creationId xmlns:p14="http://schemas.microsoft.com/office/powerpoint/2010/main" val="280960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EA2A7266-AA28-43B5-83C6-D31D0F9F1207}" type="slidenum">
              <a:rPr lang="hr-HR" smtClean="0"/>
              <a:t>5</a:t>
            </a:fld>
            <a:endParaRPr lang="hr-HR"/>
          </a:p>
        </p:txBody>
      </p:sp>
    </p:spTree>
    <p:extLst>
      <p:ext uri="{BB962C8B-B14F-4D97-AF65-F5344CB8AC3E}">
        <p14:creationId xmlns:p14="http://schemas.microsoft.com/office/powerpoint/2010/main" val="2044913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310072-79BE-D104-23EE-384C8AB36234}"/>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5692F626-2D41-1D71-CC6A-BF1C0FE119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C89A46C9-373A-165F-324D-4B756E5EF957}"/>
              </a:ext>
            </a:extLst>
          </p:cNvPr>
          <p:cNvSpPr>
            <a:spLocks noGrp="1"/>
          </p:cNvSpPr>
          <p:nvPr>
            <p:ph type="dt" sz="half" idx="10"/>
          </p:nvPr>
        </p:nvSpPr>
        <p:spPr/>
        <p:txBody>
          <a:bodyPr/>
          <a:lstStyle/>
          <a:p>
            <a:fld id="{4FFC6DA5-F0FD-41B1-A9FD-A8FDA02C63EC}" type="datetimeFigureOut">
              <a:rPr lang="hr-HR" smtClean="0"/>
              <a:t>20.12.2025.</a:t>
            </a:fld>
            <a:endParaRPr lang="hr-HR"/>
          </a:p>
        </p:txBody>
      </p:sp>
      <p:sp>
        <p:nvSpPr>
          <p:cNvPr id="5" name="Rezervirano mjesto podnožja 4">
            <a:extLst>
              <a:ext uri="{FF2B5EF4-FFF2-40B4-BE49-F238E27FC236}">
                <a16:creationId xmlns:a16="http://schemas.microsoft.com/office/drawing/2014/main" id="{19DC79A3-C752-E629-ADE0-F2638CE18F4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F1AB50C9-77B9-F89D-DE27-A3A2A6CF4190}"/>
              </a:ext>
            </a:extLst>
          </p:cNvPr>
          <p:cNvSpPr>
            <a:spLocks noGrp="1"/>
          </p:cNvSpPr>
          <p:nvPr>
            <p:ph type="sldNum" sz="quarter" idx="12"/>
          </p:nvPr>
        </p:nvSpPr>
        <p:spPr/>
        <p:txBody>
          <a:bodyPr/>
          <a:lstStyle/>
          <a:p>
            <a:fld id="{9EEA582F-ACD1-4B3B-BBA6-E51E606298EE}" type="slidenum">
              <a:rPr lang="hr-HR" smtClean="0"/>
              <a:t>‹#›</a:t>
            </a:fld>
            <a:endParaRPr lang="hr-HR"/>
          </a:p>
        </p:txBody>
      </p:sp>
    </p:spTree>
    <p:extLst>
      <p:ext uri="{BB962C8B-B14F-4D97-AF65-F5344CB8AC3E}">
        <p14:creationId xmlns:p14="http://schemas.microsoft.com/office/powerpoint/2010/main" val="1101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C8A7E9-CCF3-7815-F2EE-99D49CA496E7}"/>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E438A765-0FA2-3C5D-1AFA-365557BFBD41}"/>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434E4082-5BA9-AB67-8145-BA6CE0206131}"/>
              </a:ext>
            </a:extLst>
          </p:cNvPr>
          <p:cNvSpPr>
            <a:spLocks noGrp="1"/>
          </p:cNvSpPr>
          <p:nvPr>
            <p:ph type="dt" sz="half" idx="10"/>
          </p:nvPr>
        </p:nvSpPr>
        <p:spPr/>
        <p:txBody>
          <a:bodyPr/>
          <a:lstStyle/>
          <a:p>
            <a:fld id="{4FFC6DA5-F0FD-41B1-A9FD-A8FDA02C63EC}" type="datetimeFigureOut">
              <a:rPr lang="hr-HR" smtClean="0"/>
              <a:t>20.12.2025.</a:t>
            </a:fld>
            <a:endParaRPr lang="hr-HR"/>
          </a:p>
        </p:txBody>
      </p:sp>
      <p:sp>
        <p:nvSpPr>
          <p:cNvPr id="5" name="Rezervirano mjesto podnožja 4">
            <a:extLst>
              <a:ext uri="{FF2B5EF4-FFF2-40B4-BE49-F238E27FC236}">
                <a16:creationId xmlns:a16="http://schemas.microsoft.com/office/drawing/2014/main" id="{B8E96026-F69A-F2CC-8B20-58CCC586C8D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0C2CBB4-5346-DCFA-6936-9CD08FAA21FD}"/>
              </a:ext>
            </a:extLst>
          </p:cNvPr>
          <p:cNvSpPr>
            <a:spLocks noGrp="1"/>
          </p:cNvSpPr>
          <p:nvPr>
            <p:ph type="sldNum" sz="quarter" idx="12"/>
          </p:nvPr>
        </p:nvSpPr>
        <p:spPr/>
        <p:txBody>
          <a:bodyPr/>
          <a:lstStyle/>
          <a:p>
            <a:fld id="{9EEA582F-ACD1-4B3B-BBA6-E51E606298EE}" type="slidenum">
              <a:rPr lang="hr-HR" smtClean="0"/>
              <a:t>‹#›</a:t>
            </a:fld>
            <a:endParaRPr lang="hr-HR"/>
          </a:p>
        </p:txBody>
      </p:sp>
    </p:spTree>
    <p:extLst>
      <p:ext uri="{BB962C8B-B14F-4D97-AF65-F5344CB8AC3E}">
        <p14:creationId xmlns:p14="http://schemas.microsoft.com/office/powerpoint/2010/main" val="336659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901DF229-40F7-2769-554F-540537476133}"/>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CEE21A75-BB32-FC4A-6BE2-20DBE155BF91}"/>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7C21C287-BED9-A1D7-3517-6CDF9A559135}"/>
              </a:ext>
            </a:extLst>
          </p:cNvPr>
          <p:cNvSpPr>
            <a:spLocks noGrp="1"/>
          </p:cNvSpPr>
          <p:nvPr>
            <p:ph type="dt" sz="half" idx="10"/>
          </p:nvPr>
        </p:nvSpPr>
        <p:spPr/>
        <p:txBody>
          <a:bodyPr/>
          <a:lstStyle/>
          <a:p>
            <a:fld id="{4FFC6DA5-F0FD-41B1-A9FD-A8FDA02C63EC}" type="datetimeFigureOut">
              <a:rPr lang="hr-HR" smtClean="0"/>
              <a:t>20.12.2025.</a:t>
            </a:fld>
            <a:endParaRPr lang="hr-HR"/>
          </a:p>
        </p:txBody>
      </p:sp>
      <p:sp>
        <p:nvSpPr>
          <p:cNvPr id="5" name="Rezervirano mjesto podnožja 4">
            <a:extLst>
              <a:ext uri="{FF2B5EF4-FFF2-40B4-BE49-F238E27FC236}">
                <a16:creationId xmlns:a16="http://schemas.microsoft.com/office/drawing/2014/main" id="{1C5C3E6B-A81D-1CAC-F530-60D533F374D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F9E696B1-8A71-896F-BD4F-DF83E94B20CF}"/>
              </a:ext>
            </a:extLst>
          </p:cNvPr>
          <p:cNvSpPr>
            <a:spLocks noGrp="1"/>
          </p:cNvSpPr>
          <p:nvPr>
            <p:ph type="sldNum" sz="quarter" idx="12"/>
          </p:nvPr>
        </p:nvSpPr>
        <p:spPr/>
        <p:txBody>
          <a:bodyPr/>
          <a:lstStyle/>
          <a:p>
            <a:fld id="{9EEA582F-ACD1-4B3B-BBA6-E51E606298EE}" type="slidenum">
              <a:rPr lang="hr-HR" smtClean="0"/>
              <a:t>‹#›</a:t>
            </a:fld>
            <a:endParaRPr lang="hr-HR"/>
          </a:p>
        </p:txBody>
      </p:sp>
    </p:spTree>
    <p:extLst>
      <p:ext uri="{BB962C8B-B14F-4D97-AF65-F5344CB8AC3E}">
        <p14:creationId xmlns:p14="http://schemas.microsoft.com/office/powerpoint/2010/main" val="106640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B1A119-A9D2-3CDC-AF45-F3BDD6492E6D}"/>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9B03450C-BDE6-EFB4-49A9-450827AAFD19}"/>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700E5718-2665-59C1-0B15-7D8BF2F38BA1}"/>
              </a:ext>
            </a:extLst>
          </p:cNvPr>
          <p:cNvSpPr>
            <a:spLocks noGrp="1"/>
          </p:cNvSpPr>
          <p:nvPr>
            <p:ph type="dt" sz="half" idx="10"/>
          </p:nvPr>
        </p:nvSpPr>
        <p:spPr/>
        <p:txBody>
          <a:bodyPr/>
          <a:lstStyle/>
          <a:p>
            <a:fld id="{4FFC6DA5-F0FD-41B1-A9FD-A8FDA02C63EC}" type="datetimeFigureOut">
              <a:rPr lang="hr-HR" smtClean="0"/>
              <a:t>20.12.2025.</a:t>
            </a:fld>
            <a:endParaRPr lang="hr-HR"/>
          </a:p>
        </p:txBody>
      </p:sp>
      <p:sp>
        <p:nvSpPr>
          <p:cNvPr id="5" name="Rezervirano mjesto podnožja 4">
            <a:extLst>
              <a:ext uri="{FF2B5EF4-FFF2-40B4-BE49-F238E27FC236}">
                <a16:creationId xmlns:a16="http://schemas.microsoft.com/office/drawing/2014/main" id="{64E80AE7-EB48-61A9-B9F9-69ED9D3A29C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376FA2C7-00A1-97D1-7D9B-983CC5FCC6B7}"/>
              </a:ext>
            </a:extLst>
          </p:cNvPr>
          <p:cNvSpPr>
            <a:spLocks noGrp="1"/>
          </p:cNvSpPr>
          <p:nvPr>
            <p:ph type="sldNum" sz="quarter" idx="12"/>
          </p:nvPr>
        </p:nvSpPr>
        <p:spPr/>
        <p:txBody>
          <a:bodyPr/>
          <a:lstStyle/>
          <a:p>
            <a:fld id="{9EEA582F-ACD1-4B3B-BBA6-E51E606298EE}" type="slidenum">
              <a:rPr lang="hr-HR" smtClean="0"/>
              <a:t>‹#›</a:t>
            </a:fld>
            <a:endParaRPr lang="hr-HR"/>
          </a:p>
        </p:txBody>
      </p:sp>
    </p:spTree>
    <p:extLst>
      <p:ext uri="{BB962C8B-B14F-4D97-AF65-F5344CB8AC3E}">
        <p14:creationId xmlns:p14="http://schemas.microsoft.com/office/powerpoint/2010/main" val="47606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ED7791-2666-85EF-CB40-9C9FFC36FE7A}"/>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6E8E69EA-7416-5DD7-0ABC-0DA175A5E9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D8AA2927-698D-F9F8-DA2B-C57F3626D689}"/>
              </a:ext>
            </a:extLst>
          </p:cNvPr>
          <p:cNvSpPr>
            <a:spLocks noGrp="1"/>
          </p:cNvSpPr>
          <p:nvPr>
            <p:ph type="dt" sz="half" idx="10"/>
          </p:nvPr>
        </p:nvSpPr>
        <p:spPr/>
        <p:txBody>
          <a:bodyPr/>
          <a:lstStyle/>
          <a:p>
            <a:fld id="{4FFC6DA5-F0FD-41B1-A9FD-A8FDA02C63EC}" type="datetimeFigureOut">
              <a:rPr lang="hr-HR" smtClean="0"/>
              <a:t>20.12.2025.</a:t>
            </a:fld>
            <a:endParaRPr lang="hr-HR"/>
          </a:p>
        </p:txBody>
      </p:sp>
      <p:sp>
        <p:nvSpPr>
          <p:cNvPr id="5" name="Rezervirano mjesto podnožja 4">
            <a:extLst>
              <a:ext uri="{FF2B5EF4-FFF2-40B4-BE49-F238E27FC236}">
                <a16:creationId xmlns:a16="http://schemas.microsoft.com/office/drawing/2014/main" id="{AB4F577D-FA1F-F25D-212A-9282D29A91E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11B7AC9-8A29-A24F-66D4-E9A382F84C4A}"/>
              </a:ext>
            </a:extLst>
          </p:cNvPr>
          <p:cNvSpPr>
            <a:spLocks noGrp="1"/>
          </p:cNvSpPr>
          <p:nvPr>
            <p:ph type="sldNum" sz="quarter" idx="12"/>
          </p:nvPr>
        </p:nvSpPr>
        <p:spPr/>
        <p:txBody>
          <a:bodyPr/>
          <a:lstStyle/>
          <a:p>
            <a:fld id="{9EEA582F-ACD1-4B3B-BBA6-E51E606298EE}" type="slidenum">
              <a:rPr lang="hr-HR" smtClean="0"/>
              <a:t>‹#›</a:t>
            </a:fld>
            <a:endParaRPr lang="hr-HR"/>
          </a:p>
        </p:txBody>
      </p:sp>
    </p:spTree>
    <p:extLst>
      <p:ext uri="{BB962C8B-B14F-4D97-AF65-F5344CB8AC3E}">
        <p14:creationId xmlns:p14="http://schemas.microsoft.com/office/powerpoint/2010/main" val="2434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287D97-12DC-A9F6-2CC7-C3ABF14C9342}"/>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B76E4C4D-2C82-FFB4-A7D9-ABC456920D97}"/>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0A9371D2-A444-AA18-EEA8-C36B7A9DA34F}"/>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4B867B70-7151-3C4A-61F7-78961E71F2CF}"/>
              </a:ext>
            </a:extLst>
          </p:cNvPr>
          <p:cNvSpPr>
            <a:spLocks noGrp="1"/>
          </p:cNvSpPr>
          <p:nvPr>
            <p:ph type="dt" sz="half" idx="10"/>
          </p:nvPr>
        </p:nvSpPr>
        <p:spPr/>
        <p:txBody>
          <a:bodyPr/>
          <a:lstStyle/>
          <a:p>
            <a:fld id="{4FFC6DA5-F0FD-41B1-A9FD-A8FDA02C63EC}" type="datetimeFigureOut">
              <a:rPr lang="hr-HR" smtClean="0"/>
              <a:t>20.12.2025.</a:t>
            </a:fld>
            <a:endParaRPr lang="hr-HR"/>
          </a:p>
        </p:txBody>
      </p:sp>
      <p:sp>
        <p:nvSpPr>
          <p:cNvPr id="6" name="Rezervirano mjesto podnožja 5">
            <a:extLst>
              <a:ext uri="{FF2B5EF4-FFF2-40B4-BE49-F238E27FC236}">
                <a16:creationId xmlns:a16="http://schemas.microsoft.com/office/drawing/2014/main" id="{74278300-B413-7B0E-7F0A-D5FF51D2BCD9}"/>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7930A0CC-34A4-21E2-7A3F-91554E56CDAF}"/>
              </a:ext>
            </a:extLst>
          </p:cNvPr>
          <p:cNvSpPr>
            <a:spLocks noGrp="1"/>
          </p:cNvSpPr>
          <p:nvPr>
            <p:ph type="sldNum" sz="quarter" idx="12"/>
          </p:nvPr>
        </p:nvSpPr>
        <p:spPr/>
        <p:txBody>
          <a:bodyPr/>
          <a:lstStyle/>
          <a:p>
            <a:fld id="{9EEA582F-ACD1-4B3B-BBA6-E51E606298EE}" type="slidenum">
              <a:rPr lang="hr-HR" smtClean="0"/>
              <a:t>‹#›</a:t>
            </a:fld>
            <a:endParaRPr lang="hr-HR"/>
          </a:p>
        </p:txBody>
      </p:sp>
    </p:spTree>
    <p:extLst>
      <p:ext uri="{BB962C8B-B14F-4D97-AF65-F5344CB8AC3E}">
        <p14:creationId xmlns:p14="http://schemas.microsoft.com/office/powerpoint/2010/main" val="232422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04794A-1BC6-71E4-FCC7-0EA189EC8D5F}"/>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D3C50DE2-FC6F-0CBA-14FE-AE8A33E9D7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93923E37-1B53-6858-2538-0FCFB53CC35A}"/>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8FE845A2-53A0-46B3-00ED-F6F7A144E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CEBFF226-49B1-5CAC-A78A-727403C49DEE}"/>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C063BA3F-4EF9-65B1-13BC-95063D5F13ED}"/>
              </a:ext>
            </a:extLst>
          </p:cNvPr>
          <p:cNvSpPr>
            <a:spLocks noGrp="1"/>
          </p:cNvSpPr>
          <p:nvPr>
            <p:ph type="dt" sz="half" idx="10"/>
          </p:nvPr>
        </p:nvSpPr>
        <p:spPr/>
        <p:txBody>
          <a:bodyPr/>
          <a:lstStyle/>
          <a:p>
            <a:fld id="{4FFC6DA5-F0FD-41B1-A9FD-A8FDA02C63EC}" type="datetimeFigureOut">
              <a:rPr lang="hr-HR" smtClean="0"/>
              <a:t>20.12.2025.</a:t>
            </a:fld>
            <a:endParaRPr lang="hr-HR"/>
          </a:p>
        </p:txBody>
      </p:sp>
      <p:sp>
        <p:nvSpPr>
          <p:cNvPr id="8" name="Rezervirano mjesto podnožja 7">
            <a:extLst>
              <a:ext uri="{FF2B5EF4-FFF2-40B4-BE49-F238E27FC236}">
                <a16:creationId xmlns:a16="http://schemas.microsoft.com/office/drawing/2014/main" id="{59680C5F-836A-6E40-FDAC-3BCA347B860B}"/>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23368391-B0D0-967F-C4B6-5ED0900ACBFF}"/>
              </a:ext>
            </a:extLst>
          </p:cNvPr>
          <p:cNvSpPr>
            <a:spLocks noGrp="1"/>
          </p:cNvSpPr>
          <p:nvPr>
            <p:ph type="sldNum" sz="quarter" idx="12"/>
          </p:nvPr>
        </p:nvSpPr>
        <p:spPr/>
        <p:txBody>
          <a:bodyPr/>
          <a:lstStyle/>
          <a:p>
            <a:fld id="{9EEA582F-ACD1-4B3B-BBA6-E51E606298EE}" type="slidenum">
              <a:rPr lang="hr-HR" smtClean="0"/>
              <a:t>‹#›</a:t>
            </a:fld>
            <a:endParaRPr lang="hr-HR"/>
          </a:p>
        </p:txBody>
      </p:sp>
    </p:spTree>
    <p:extLst>
      <p:ext uri="{BB962C8B-B14F-4D97-AF65-F5344CB8AC3E}">
        <p14:creationId xmlns:p14="http://schemas.microsoft.com/office/powerpoint/2010/main" val="168192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8847C3-632B-E5B5-AD04-53E6689D98E5}"/>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2566415B-5A5F-F190-CE6E-593B5AF7EEBF}"/>
              </a:ext>
            </a:extLst>
          </p:cNvPr>
          <p:cNvSpPr>
            <a:spLocks noGrp="1"/>
          </p:cNvSpPr>
          <p:nvPr>
            <p:ph type="dt" sz="half" idx="10"/>
          </p:nvPr>
        </p:nvSpPr>
        <p:spPr/>
        <p:txBody>
          <a:bodyPr/>
          <a:lstStyle/>
          <a:p>
            <a:fld id="{4FFC6DA5-F0FD-41B1-A9FD-A8FDA02C63EC}" type="datetimeFigureOut">
              <a:rPr lang="hr-HR" smtClean="0"/>
              <a:t>20.12.2025.</a:t>
            </a:fld>
            <a:endParaRPr lang="hr-HR"/>
          </a:p>
        </p:txBody>
      </p:sp>
      <p:sp>
        <p:nvSpPr>
          <p:cNvPr id="4" name="Rezervirano mjesto podnožja 3">
            <a:extLst>
              <a:ext uri="{FF2B5EF4-FFF2-40B4-BE49-F238E27FC236}">
                <a16:creationId xmlns:a16="http://schemas.microsoft.com/office/drawing/2014/main" id="{15DD1817-823A-573D-5705-243A5A6E027D}"/>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59D06D26-EB0B-9C9D-107D-6E2383F421B7}"/>
              </a:ext>
            </a:extLst>
          </p:cNvPr>
          <p:cNvSpPr>
            <a:spLocks noGrp="1"/>
          </p:cNvSpPr>
          <p:nvPr>
            <p:ph type="sldNum" sz="quarter" idx="12"/>
          </p:nvPr>
        </p:nvSpPr>
        <p:spPr/>
        <p:txBody>
          <a:bodyPr/>
          <a:lstStyle/>
          <a:p>
            <a:fld id="{9EEA582F-ACD1-4B3B-BBA6-E51E606298EE}" type="slidenum">
              <a:rPr lang="hr-HR" smtClean="0"/>
              <a:t>‹#›</a:t>
            </a:fld>
            <a:endParaRPr lang="hr-HR"/>
          </a:p>
        </p:txBody>
      </p:sp>
    </p:spTree>
    <p:extLst>
      <p:ext uri="{BB962C8B-B14F-4D97-AF65-F5344CB8AC3E}">
        <p14:creationId xmlns:p14="http://schemas.microsoft.com/office/powerpoint/2010/main" val="78293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6F05CE0B-0A3F-86EE-D67F-5069F084EBFE}"/>
              </a:ext>
            </a:extLst>
          </p:cNvPr>
          <p:cNvSpPr>
            <a:spLocks noGrp="1"/>
          </p:cNvSpPr>
          <p:nvPr>
            <p:ph type="dt" sz="half" idx="10"/>
          </p:nvPr>
        </p:nvSpPr>
        <p:spPr/>
        <p:txBody>
          <a:bodyPr/>
          <a:lstStyle/>
          <a:p>
            <a:fld id="{4FFC6DA5-F0FD-41B1-A9FD-A8FDA02C63EC}" type="datetimeFigureOut">
              <a:rPr lang="hr-HR" smtClean="0"/>
              <a:t>20.12.2025.</a:t>
            </a:fld>
            <a:endParaRPr lang="hr-HR"/>
          </a:p>
        </p:txBody>
      </p:sp>
      <p:sp>
        <p:nvSpPr>
          <p:cNvPr id="3" name="Rezervirano mjesto podnožja 2">
            <a:extLst>
              <a:ext uri="{FF2B5EF4-FFF2-40B4-BE49-F238E27FC236}">
                <a16:creationId xmlns:a16="http://schemas.microsoft.com/office/drawing/2014/main" id="{DD9F2C14-4D6B-285E-DBF6-588DE5D4E7A6}"/>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4D6E02F7-CAE5-F8C9-8C2A-69B848EFEA84}"/>
              </a:ext>
            </a:extLst>
          </p:cNvPr>
          <p:cNvSpPr>
            <a:spLocks noGrp="1"/>
          </p:cNvSpPr>
          <p:nvPr>
            <p:ph type="sldNum" sz="quarter" idx="12"/>
          </p:nvPr>
        </p:nvSpPr>
        <p:spPr/>
        <p:txBody>
          <a:bodyPr/>
          <a:lstStyle/>
          <a:p>
            <a:fld id="{9EEA582F-ACD1-4B3B-BBA6-E51E606298EE}" type="slidenum">
              <a:rPr lang="hr-HR" smtClean="0"/>
              <a:t>‹#›</a:t>
            </a:fld>
            <a:endParaRPr lang="hr-HR"/>
          </a:p>
        </p:txBody>
      </p:sp>
    </p:spTree>
    <p:extLst>
      <p:ext uri="{BB962C8B-B14F-4D97-AF65-F5344CB8AC3E}">
        <p14:creationId xmlns:p14="http://schemas.microsoft.com/office/powerpoint/2010/main" val="269958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93FBBF-6117-D580-0EA7-8E2F07B285EF}"/>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D6132406-0952-39AF-1FBC-C1713488B4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4CA0141D-0B57-120D-EB1D-6183ECB569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9A78C559-7683-9FDE-AD2E-EB8FE516A45E}"/>
              </a:ext>
            </a:extLst>
          </p:cNvPr>
          <p:cNvSpPr>
            <a:spLocks noGrp="1"/>
          </p:cNvSpPr>
          <p:nvPr>
            <p:ph type="dt" sz="half" idx="10"/>
          </p:nvPr>
        </p:nvSpPr>
        <p:spPr/>
        <p:txBody>
          <a:bodyPr/>
          <a:lstStyle/>
          <a:p>
            <a:fld id="{4FFC6DA5-F0FD-41B1-A9FD-A8FDA02C63EC}" type="datetimeFigureOut">
              <a:rPr lang="hr-HR" smtClean="0"/>
              <a:t>20.12.2025.</a:t>
            </a:fld>
            <a:endParaRPr lang="hr-HR"/>
          </a:p>
        </p:txBody>
      </p:sp>
      <p:sp>
        <p:nvSpPr>
          <p:cNvPr id="6" name="Rezervirano mjesto podnožja 5">
            <a:extLst>
              <a:ext uri="{FF2B5EF4-FFF2-40B4-BE49-F238E27FC236}">
                <a16:creationId xmlns:a16="http://schemas.microsoft.com/office/drawing/2014/main" id="{E8CE2B39-5634-5131-FE00-37BB9A24012E}"/>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39C3CF83-5798-8486-6DE8-AF9735C1BA30}"/>
              </a:ext>
            </a:extLst>
          </p:cNvPr>
          <p:cNvSpPr>
            <a:spLocks noGrp="1"/>
          </p:cNvSpPr>
          <p:nvPr>
            <p:ph type="sldNum" sz="quarter" idx="12"/>
          </p:nvPr>
        </p:nvSpPr>
        <p:spPr/>
        <p:txBody>
          <a:bodyPr/>
          <a:lstStyle/>
          <a:p>
            <a:fld id="{9EEA582F-ACD1-4B3B-BBA6-E51E606298EE}" type="slidenum">
              <a:rPr lang="hr-HR" smtClean="0"/>
              <a:t>‹#›</a:t>
            </a:fld>
            <a:endParaRPr lang="hr-HR"/>
          </a:p>
        </p:txBody>
      </p:sp>
    </p:spTree>
    <p:extLst>
      <p:ext uri="{BB962C8B-B14F-4D97-AF65-F5344CB8AC3E}">
        <p14:creationId xmlns:p14="http://schemas.microsoft.com/office/powerpoint/2010/main" val="52217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691D58-1928-7C57-6778-490A5DCB9238}"/>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49336BBC-22F9-4766-D426-7383000197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EC241A9B-E161-F1D4-2E4D-8834F8F75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E83A6BF7-05DD-D5F2-BA1F-F35AEA4D8B3C}"/>
              </a:ext>
            </a:extLst>
          </p:cNvPr>
          <p:cNvSpPr>
            <a:spLocks noGrp="1"/>
          </p:cNvSpPr>
          <p:nvPr>
            <p:ph type="dt" sz="half" idx="10"/>
          </p:nvPr>
        </p:nvSpPr>
        <p:spPr/>
        <p:txBody>
          <a:bodyPr/>
          <a:lstStyle/>
          <a:p>
            <a:fld id="{4FFC6DA5-F0FD-41B1-A9FD-A8FDA02C63EC}" type="datetimeFigureOut">
              <a:rPr lang="hr-HR" smtClean="0"/>
              <a:t>20.12.2025.</a:t>
            </a:fld>
            <a:endParaRPr lang="hr-HR"/>
          </a:p>
        </p:txBody>
      </p:sp>
      <p:sp>
        <p:nvSpPr>
          <p:cNvPr id="6" name="Rezervirano mjesto podnožja 5">
            <a:extLst>
              <a:ext uri="{FF2B5EF4-FFF2-40B4-BE49-F238E27FC236}">
                <a16:creationId xmlns:a16="http://schemas.microsoft.com/office/drawing/2014/main" id="{3E378795-14F4-D617-7C8D-4670CB71911E}"/>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442B8C18-8181-BBD8-CE00-2F8DE72D9BEB}"/>
              </a:ext>
            </a:extLst>
          </p:cNvPr>
          <p:cNvSpPr>
            <a:spLocks noGrp="1"/>
          </p:cNvSpPr>
          <p:nvPr>
            <p:ph type="sldNum" sz="quarter" idx="12"/>
          </p:nvPr>
        </p:nvSpPr>
        <p:spPr/>
        <p:txBody>
          <a:bodyPr/>
          <a:lstStyle/>
          <a:p>
            <a:fld id="{9EEA582F-ACD1-4B3B-BBA6-E51E606298EE}" type="slidenum">
              <a:rPr lang="hr-HR" smtClean="0"/>
              <a:t>‹#›</a:t>
            </a:fld>
            <a:endParaRPr lang="hr-HR"/>
          </a:p>
        </p:txBody>
      </p:sp>
    </p:spTree>
    <p:extLst>
      <p:ext uri="{BB962C8B-B14F-4D97-AF65-F5344CB8AC3E}">
        <p14:creationId xmlns:p14="http://schemas.microsoft.com/office/powerpoint/2010/main" val="2075462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88E02015-225B-1EC3-9BC2-9C83A9AD8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4FA83EFE-229F-669A-F3D7-2B57E419B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E46736AE-4924-CDC2-9900-2A9CDEB8DD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FC6DA5-F0FD-41B1-A9FD-A8FDA02C63EC}" type="datetimeFigureOut">
              <a:rPr lang="hr-HR" smtClean="0"/>
              <a:t>20.12.2025.</a:t>
            </a:fld>
            <a:endParaRPr lang="hr-HR"/>
          </a:p>
        </p:txBody>
      </p:sp>
      <p:sp>
        <p:nvSpPr>
          <p:cNvPr id="5" name="Rezervirano mjesto podnožja 4">
            <a:extLst>
              <a:ext uri="{FF2B5EF4-FFF2-40B4-BE49-F238E27FC236}">
                <a16:creationId xmlns:a16="http://schemas.microsoft.com/office/drawing/2014/main" id="{EF372426-C3A3-09D7-8810-7ED877B73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hr-HR"/>
          </a:p>
        </p:txBody>
      </p:sp>
      <p:sp>
        <p:nvSpPr>
          <p:cNvPr id="6" name="Rezervirano mjesto broja slajda 5">
            <a:extLst>
              <a:ext uri="{FF2B5EF4-FFF2-40B4-BE49-F238E27FC236}">
                <a16:creationId xmlns:a16="http://schemas.microsoft.com/office/drawing/2014/main" id="{52700E69-F286-96AD-0E69-DA7DA4073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EA582F-ACD1-4B3B-BBA6-E51E606298EE}" type="slidenum">
              <a:rPr lang="hr-HR" smtClean="0"/>
              <a:t>‹#›</a:t>
            </a:fld>
            <a:endParaRPr lang="hr-HR"/>
          </a:p>
        </p:txBody>
      </p:sp>
    </p:spTree>
    <p:extLst>
      <p:ext uri="{BB962C8B-B14F-4D97-AF65-F5344CB8AC3E}">
        <p14:creationId xmlns:p14="http://schemas.microsoft.com/office/powerpoint/2010/main" val="372512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57DE9582-180C-2515-A845-880CB47D0E76}"/>
              </a:ext>
            </a:extLst>
          </p:cNvPr>
          <p:cNvSpPr>
            <a:spLocks noGrp="1"/>
          </p:cNvSpPr>
          <p:nvPr>
            <p:ph idx="1"/>
          </p:nvPr>
        </p:nvSpPr>
        <p:spPr>
          <a:xfrm>
            <a:off x="505839" y="311284"/>
            <a:ext cx="10992256" cy="6381345"/>
          </a:xfrm>
        </p:spPr>
        <p:txBody>
          <a:bodyPr>
            <a:normAutofit fontScale="70000" lnSpcReduction="20000"/>
          </a:bodyPr>
          <a:lstStyle/>
          <a:p>
            <a:pPr marL="0" indent="0">
              <a:buNone/>
            </a:pPr>
            <a:r>
              <a:rPr lang="hr-HR" dirty="0"/>
              <a:t>	1. </a:t>
            </a:r>
            <a:r>
              <a:rPr lang="hr-HR" b="1" dirty="0"/>
              <a:t>LATINSKI JEZIK</a:t>
            </a:r>
          </a:p>
          <a:p>
            <a:pPr marL="0" indent="0">
              <a:buNone/>
            </a:pPr>
            <a:r>
              <a:rPr lang="hr-HR" b="1" dirty="0"/>
              <a:t>	PORIJEKLO</a:t>
            </a:r>
          </a:p>
          <a:p>
            <a:pPr marL="0" indent="0">
              <a:buNone/>
            </a:pPr>
            <a:r>
              <a:rPr lang="hr-HR" dirty="0"/>
              <a:t>	Latinski  kao italski jezik pripada  skupini  </a:t>
            </a:r>
            <a:r>
              <a:rPr lang="hr-HR" b="1" dirty="0"/>
              <a:t>indoeuropskih  jezika  (IE) - </a:t>
            </a:r>
            <a:r>
              <a:rPr lang="hr-HR" dirty="0"/>
              <a:t>najveća svjetska jezična skupina kojoj pripada većina europskih jezika i neki azijski jezici.</a:t>
            </a:r>
          </a:p>
          <a:p>
            <a:pPr marL="0" indent="0">
              <a:buNone/>
            </a:pPr>
            <a:r>
              <a:rPr lang="hr-HR" dirty="0"/>
              <a:t>IE jezici  dijele se na 2 skupine : italski ( latinski, </a:t>
            </a:r>
            <a:r>
              <a:rPr lang="hr-HR" dirty="0" err="1"/>
              <a:t>oskički</a:t>
            </a:r>
            <a:r>
              <a:rPr lang="hr-HR" dirty="0"/>
              <a:t>, umbrijski, </a:t>
            </a:r>
            <a:r>
              <a:rPr lang="hr-HR" dirty="0" err="1"/>
              <a:t>faliskički</a:t>
            </a:r>
            <a:r>
              <a:rPr lang="hr-HR" dirty="0"/>
              <a:t>), slavenski, germanski, grčki, </a:t>
            </a:r>
            <a:r>
              <a:rPr lang="hr-HR" dirty="0" err="1"/>
              <a:t>toharski</a:t>
            </a:r>
            <a:r>
              <a:rPr lang="hr-HR" dirty="0"/>
              <a:t>, keltski, anatolijski – </a:t>
            </a:r>
            <a:r>
              <a:rPr lang="hr-HR" dirty="0" err="1"/>
              <a:t>kentum</a:t>
            </a:r>
            <a:r>
              <a:rPr lang="hr-HR" dirty="0"/>
              <a:t>, i na : albanski, slavenski, armenski, baltički, indoiranski – </a:t>
            </a:r>
            <a:r>
              <a:rPr lang="hr-HR" dirty="0" err="1"/>
              <a:t>satem</a:t>
            </a:r>
            <a:r>
              <a:rPr lang="hr-HR" dirty="0"/>
              <a:t>.</a:t>
            </a:r>
          </a:p>
          <a:p>
            <a:pPr marL="0" indent="0">
              <a:buNone/>
            </a:pPr>
            <a:r>
              <a:rPr lang="hr-HR" dirty="0"/>
              <a:t>	Latinski jezik je jezik starih Rimljana poznat od 7./6.stoljeća pr. Kr., a nazvan je po italskom plemenu Latina koje je živjelo u pokrajini</a:t>
            </a:r>
            <a:r>
              <a:rPr lang="hr-HR" b="1" dirty="0"/>
              <a:t> </a:t>
            </a:r>
            <a:r>
              <a:rPr lang="hr-HR" b="1" dirty="0" err="1"/>
              <a:t>Latium</a:t>
            </a:r>
            <a:r>
              <a:rPr lang="hr-HR" b="1" dirty="0"/>
              <a:t> </a:t>
            </a:r>
            <a:r>
              <a:rPr lang="hr-HR" dirty="0"/>
              <a:t>( Lacij). Latinski je u početku bio samo jedan od italskih dijalekata u maloj pokrajini Lacij. Ime Rimljani ( </a:t>
            </a:r>
            <a:r>
              <a:rPr lang="hr-HR" b="1" dirty="0"/>
              <a:t>Romani</a:t>
            </a:r>
            <a:r>
              <a:rPr lang="hr-HR" dirty="0"/>
              <a:t>) označavalo je stanovnike Rima ( Roma), ali kako se njegova moć širila na okolna plemena ( </a:t>
            </a:r>
            <a:r>
              <a:rPr lang="hr-HR" dirty="0" err="1"/>
              <a:t>Etrušćani</a:t>
            </a:r>
            <a:r>
              <a:rPr lang="hr-HR" dirty="0"/>
              <a:t>, </a:t>
            </a:r>
            <a:r>
              <a:rPr lang="hr-HR" dirty="0" err="1"/>
              <a:t>Umbrijci</a:t>
            </a:r>
            <a:r>
              <a:rPr lang="hr-HR" dirty="0"/>
              <a:t>, </a:t>
            </a:r>
            <a:r>
              <a:rPr lang="hr-HR" dirty="0" err="1"/>
              <a:t>Sabinjani</a:t>
            </a:r>
            <a:r>
              <a:rPr lang="hr-HR" dirty="0"/>
              <a:t>, </a:t>
            </a:r>
            <a:r>
              <a:rPr lang="hr-HR" dirty="0" err="1"/>
              <a:t>Osci</a:t>
            </a:r>
            <a:r>
              <a:rPr lang="hr-HR" dirty="0"/>
              <a:t>, </a:t>
            </a:r>
            <a:r>
              <a:rPr lang="hr-HR" dirty="0" err="1"/>
              <a:t>Volšćani</a:t>
            </a:r>
            <a:r>
              <a:rPr lang="hr-HR" dirty="0"/>
              <a:t>, </a:t>
            </a:r>
            <a:r>
              <a:rPr lang="hr-HR" dirty="0" err="1"/>
              <a:t>Samnićani</a:t>
            </a:r>
            <a:r>
              <a:rPr lang="hr-HR" dirty="0"/>
              <a:t> ), a kasnije je zagospodario čitavom Italijom, počeli su se nazivati Rimljanima svi stanovnici države na Apeninskom poluotoku na čijem je čelu stajao Rim. Latinski jezik je istisnuo iz upotrebe ostale italske jezike do 2.st. pr. Kr.   Kad su Rimljani krenuli u osvajanja izvan područja Italije, i kad su granice Rimskog Carstva sezale od današnje Škotske, Rajne i Dunava na sjeveru do Sahare i Etiopije na jugu, i od Perzijskog zaljeva na istoku do Gibraltara na zapadu, latinski je postao svjetskim jezikom, a jedino mu je ravnopravan, u istočnim pokrajinama Carstva, bio starogrčki jezik. </a:t>
            </a:r>
          </a:p>
          <a:p>
            <a:pPr marL="0" indent="0">
              <a:buNone/>
            </a:pPr>
            <a:r>
              <a:rPr lang="hr-HR" dirty="0"/>
              <a:t>	Nakon propasti Rimskog Carstva kroz cijeli srednji vijek latinski je ostao jezikom znanosti, umjetnosti i politike. Rimska kultura bila je pod snažnim utjecajem Grka i zahvaljujući tome, moderna Europa upoznala je i grčku kulturu posredstvom Rimljana. Naša je zemlja izravni baštinik antičke  kulture. Stopivši se s romanskim stanovništvom koje su ovdje zatekli, naši su </a:t>
            </a:r>
            <a:r>
              <a:rPr lang="hr-HR" dirty="0" err="1"/>
              <a:t>pretci</a:t>
            </a:r>
            <a:r>
              <a:rPr lang="hr-HR" dirty="0"/>
              <a:t> (Slaveni, Hrvati ) utjecaj rimske kulture utkali u kulturu našeg naroda.</a:t>
            </a:r>
          </a:p>
          <a:p>
            <a:pPr marL="0" indent="0">
              <a:buNone/>
            </a:pPr>
            <a:r>
              <a:rPr lang="hr-HR" dirty="0"/>
              <a:t>Latinski jezik je danas u upotrebi još kao službeni jezik Vatikana.</a:t>
            </a:r>
          </a:p>
          <a:p>
            <a:pPr marL="0" indent="0">
              <a:buNone/>
            </a:pPr>
            <a:r>
              <a:rPr lang="hr-HR" dirty="0"/>
              <a:t>	</a:t>
            </a:r>
          </a:p>
        </p:txBody>
      </p:sp>
    </p:spTree>
    <p:extLst>
      <p:ext uri="{BB962C8B-B14F-4D97-AF65-F5344CB8AC3E}">
        <p14:creationId xmlns:p14="http://schemas.microsoft.com/office/powerpoint/2010/main" val="323091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a:extLst>
              <a:ext uri="{FF2B5EF4-FFF2-40B4-BE49-F238E27FC236}">
                <a16:creationId xmlns:a16="http://schemas.microsoft.com/office/drawing/2014/main" id="{6A921492-4B07-7D38-3B4E-0DE8C87EE76F}"/>
              </a:ext>
            </a:extLst>
          </p:cNvPr>
          <p:cNvPicPr>
            <a:picLocks noGrp="1" noChangeAspect="1"/>
          </p:cNvPicPr>
          <p:nvPr>
            <p:ph idx="1"/>
          </p:nvPr>
        </p:nvPicPr>
        <p:blipFill>
          <a:blip r:embed="rId2"/>
          <a:srcRect l="49944" t="14812" r="483" b="15770"/>
          <a:stretch>
            <a:fillRect/>
          </a:stretch>
        </p:blipFill>
        <p:spPr>
          <a:xfrm>
            <a:off x="95321" y="1122241"/>
            <a:ext cx="5303805" cy="5570329"/>
          </a:xfrm>
          <a:prstGeom prst="rect">
            <a:avLst/>
          </a:prstGeom>
        </p:spPr>
      </p:pic>
      <p:pic>
        <p:nvPicPr>
          <p:cNvPr id="5" name="Slika 4">
            <a:extLst>
              <a:ext uri="{FF2B5EF4-FFF2-40B4-BE49-F238E27FC236}">
                <a16:creationId xmlns:a16="http://schemas.microsoft.com/office/drawing/2014/main" id="{61A039D3-2C36-E5E2-C23A-7D664F6B0338}"/>
              </a:ext>
            </a:extLst>
          </p:cNvPr>
          <p:cNvPicPr>
            <a:picLocks noChangeAspect="1"/>
          </p:cNvPicPr>
          <p:nvPr/>
        </p:nvPicPr>
        <p:blipFill>
          <a:blip r:embed="rId3"/>
          <a:stretch>
            <a:fillRect/>
          </a:stretch>
        </p:blipFill>
        <p:spPr>
          <a:xfrm>
            <a:off x="7922403" y="944513"/>
            <a:ext cx="4213462" cy="5118655"/>
          </a:xfrm>
          <a:prstGeom prst="rect">
            <a:avLst/>
          </a:prstGeom>
        </p:spPr>
      </p:pic>
      <p:pic>
        <p:nvPicPr>
          <p:cNvPr id="6" name="Slika 5">
            <a:extLst>
              <a:ext uri="{FF2B5EF4-FFF2-40B4-BE49-F238E27FC236}">
                <a16:creationId xmlns:a16="http://schemas.microsoft.com/office/drawing/2014/main" id="{7CF2B823-ABE6-F9C5-3ED3-9A3A71F7EF71}"/>
              </a:ext>
            </a:extLst>
          </p:cNvPr>
          <p:cNvPicPr>
            <a:picLocks noChangeAspect="1"/>
          </p:cNvPicPr>
          <p:nvPr/>
        </p:nvPicPr>
        <p:blipFill>
          <a:blip r:embed="rId4"/>
          <a:stretch>
            <a:fillRect/>
          </a:stretch>
        </p:blipFill>
        <p:spPr>
          <a:xfrm>
            <a:off x="5468892" y="2904273"/>
            <a:ext cx="2383744" cy="2834987"/>
          </a:xfrm>
          <a:prstGeom prst="rect">
            <a:avLst/>
          </a:prstGeom>
        </p:spPr>
      </p:pic>
      <p:sp>
        <p:nvSpPr>
          <p:cNvPr id="3" name="TekstniOkvir 2">
            <a:extLst>
              <a:ext uri="{FF2B5EF4-FFF2-40B4-BE49-F238E27FC236}">
                <a16:creationId xmlns:a16="http://schemas.microsoft.com/office/drawing/2014/main" id="{CBB50D5C-E8E4-E24C-4EC1-74757A6455D3}"/>
              </a:ext>
            </a:extLst>
          </p:cNvPr>
          <p:cNvSpPr txBox="1"/>
          <p:nvPr/>
        </p:nvSpPr>
        <p:spPr>
          <a:xfrm>
            <a:off x="1293779" y="252919"/>
            <a:ext cx="6628624" cy="369332"/>
          </a:xfrm>
          <a:prstGeom prst="rect">
            <a:avLst/>
          </a:prstGeom>
          <a:noFill/>
        </p:spPr>
        <p:txBody>
          <a:bodyPr wrap="square" rtlCol="0">
            <a:spAutoFit/>
          </a:bodyPr>
          <a:lstStyle/>
          <a:p>
            <a:r>
              <a:rPr lang="hr-HR" dirty="0"/>
              <a:t>ITALSKA PLEMENA NA APENINSKOM POLUOTOKU</a:t>
            </a:r>
          </a:p>
        </p:txBody>
      </p:sp>
    </p:spTree>
    <p:extLst>
      <p:ext uri="{BB962C8B-B14F-4D97-AF65-F5344CB8AC3E}">
        <p14:creationId xmlns:p14="http://schemas.microsoft.com/office/powerpoint/2010/main" val="332168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E47CABAF-CA56-4966-0073-AEB7F793A516}"/>
              </a:ext>
            </a:extLst>
          </p:cNvPr>
          <p:cNvSpPr>
            <a:spLocks noGrp="1"/>
          </p:cNvSpPr>
          <p:nvPr>
            <p:ph idx="1"/>
          </p:nvPr>
        </p:nvSpPr>
        <p:spPr>
          <a:xfrm>
            <a:off x="476655" y="330739"/>
            <a:ext cx="8657617" cy="5846223"/>
          </a:xfrm>
        </p:spPr>
        <p:txBody>
          <a:bodyPr>
            <a:normAutofit lnSpcReduction="10000"/>
          </a:bodyPr>
          <a:lstStyle/>
          <a:p>
            <a:pPr marL="0" indent="0">
              <a:buNone/>
            </a:pPr>
            <a:r>
              <a:rPr lang="hr-HR" dirty="0"/>
              <a:t>	LATINICA</a:t>
            </a:r>
          </a:p>
          <a:p>
            <a:pPr marL="0" indent="0">
              <a:buNone/>
            </a:pPr>
            <a:r>
              <a:rPr lang="hr-HR" dirty="0"/>
              <a:t>	Latinicu, pismo kojim su pisali Rimljani, moderni je svijet naslijedio od Rimljana. Latinica se razvila iz grčkog alfabeta, a grčki alfabet iz feničkog. U antici su Rimljani pisali samo velikim slovima ( </a:t>
            </a:r>
            <a:r>
              <a:rPr lang="hr-HR" b="1" dirty="0"/>
              <a:t>RIMSKA</a:t>
            </a:r>
            <a:r>
              <a:rPr lang="hr-HR" dirty="0"/>
              <a:t> </a:t>
            </a:r>
            <a:r>
              <a:rPr lang="hr-HR" b="1" dirty="0"/>
              <a:t>KAPITALA</a:t>
            </a:r>
            <a:r>
              <a:rPr lang="hr-HR" dirty="0"/>
              <a:t>). Kad su se Rimljani bolje upoznali s grčkom kulturom u 1.st.pr.Kr. latinski jezik se razvijao najviše pod utjecajem grčkog jezika pa su uvedena  grčka slova Y, TH, CH, Z, PH. </a:t>
            </a:r>
          </a:p>
          <a:p>
            <a:pPr marL="0" indent="0">
              <a:buNone/>
            </a:pPr>
            <a:r>
              <a:rPr lang="hr-HR" dirty="0"/>
              <a:t>	PISANI SPOMENICI</a:t>
            </a:r>
          </a:p>
          <a:p>
            <a:pPr marL="0" indent="0">
              <a:buNone/>
            </a:pPr>
            <a:r>
              <a:rPr lang="hr-HR" dirty="0"/>
              <a:t>	Najstariji pisani spomenik na latinskom je </a:t>
            </a:r>
            <a:r>
              <a:rPr lang="hr-HR" b="1" dirty="0"/>
              <a:t>LAPIS NIGER </a:t>
            </a:r>
            <a:r>
              <a:rPr lang="hr-HR" dirty="0"/>
              <a:t>( crni kamen), 6.st.pr.Kr. koji je pronađen na rimskom forumu. To je crna mramorna ploča  s natpisom  vjerskog sadržaja.</a:t>
            </a:r>
          </a:p>
          <a:p>
            <a:pPr marL="0" indent="0">
              <a:buNone/>
            </a:pPr>
            <a:r>
              <a:rPr lang="hr-HR" dirty="0"/>
              <a:t>	</a:t>
            </a:r>
          </a:p>
        </p:txBody>
      </p:sp>
      <p:pic>
        <p:nvPicPr>
          <p:cNvPr id="2" name="Slika 1">
            <a:extLst>
              <a:ext uri="{FF2B5EF4-FFF2-40B4-BE49-F238E27FC236}">
                <a16:creationId xmlns:a16="http://schemas.microsoft.com/office/drawing/2014/main" id="{5A461E87-9CCC-5056-F115-4EC2DCAFA404}"/>
              </a:ext>
            </a:extLst>
          </p:cNvPr>
          <p:cNvPicPr>
            <a:picLocks noChangeAspect="1"/>
          </p:cNvPicPr>
          <p:nvPr/>
        </p:nvPicPr>
        <p:blipFill>
          <a:blip r:embed="rId2"/>
          <a:stretch>
            <a:fillRect/>
          </a:stretch>
        </p:blipFill>
        <p:spPr>
          <a:xfrm>
            <a:off x="9330595" y="2452258"/>
            <a:ext cx="2861405" cy="4039874"/>
          </a:xfrm>
          <a:prstGeom prst="rect">
            <a:avLst/>
          </a:prstGeom>
        </p:spPr>
      </p:pic>
    </p:spTree>
    <p:extLst>
      <p:ext uri="{BB962C8B-B14F-4D97-AF65-F5344CB8AC3E}">
        <p14:creationId xmlns:p14="http://schemas.microsoft.com/office/powerpoint/2010/main" val="282262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B6506FD1-678A-483E-A985-C04F1E6EB4AC}"/>
              </a:ext>
            </a:extLst>
          </p:cNvPr>
          <p:cNvSpPr>
            <a:spLocks noGrp="1"/>
          </p:cNvSpPr>
          <p:nvPr>
            <p:ph idx="1"/>
          </p:nvPr>
        </p:nvSpPr>
        <p:spPr>
          <a:xfrm>
            <a:off x="537328" y="575035"/>
            <a:ext cx="6627043" cy="5868840"/>
          </a:xfrm>
        </p:spPr>
        <p:txBody>
          <a:bodyPr>
            <a:normAutofit lnSpcReduction="10000"/>
          </a:bodyPr>
          <a:lstStyle/>
          <a:p>
            <a:pPr marL="0" indent="0">
              <a:buNone/>
            </a:pPr>
            <a:r>
              <a:rPr lang="hr-HR" b="0" i="0" dirty="0">
                <a:solidFill>
                  <a:srgbClr val="222222"/>
                </a:solidFill>
                <a:effectLst/>
                <a:latin typeface="Roboto" panose="02000000000000000000" pitchFamily="2" charset="0"/>
              </a:rPr>
              <a:t>	</a:t>
            </a:r>
            <a:r>
              <a:rPr lang="hr-HR" b="0" i="0" dirty="0" err="1">
                <a:solidFill>
                  <a:srgbClr val="222222"/>
                </a:solidFill>
                <a:effectLst/>
                <a:latin typeface="Roboto" panose="02000000000000000000" pitchFamily="2" charset="0"/>
              </a:rPr>
              <a:t>Najvrijedniji</a:t>
            </a:r>
            <a:r>
              <a:rPr lang="hr-HR" b="0" i="0" dirty="0">
                <a:solidFill>
                  <a:srgbClr val="222222"/>
                </a:solidFill>
                <a:effectLst/>
                <a:latin typeface="Roboto" panose="02000000000000000000" pitchFamily="2" charset="0"/>
              </a:rPr>
              <a:t> ostatak rimske literature je </a:t>
            </a:r>
            <a:r>
              <a:rPr lang="hr-HR" b="1" i="0" dirty="0">
                <a:solidFill>
                  <a:srgbClr val="222222"/>
                </a:solidFill>
                <a:effectLst/>
                <a:latin typeface="Roboto" panose="02000000000000000000" pitchFamily="2" charset="0"/>
              </a:rPr>
              <a:t>ZAKONIK 12.PLOČA ( </a:t>
            </a:r>
            <a:r>
              <a:rPr lang="hr-HR" b="1" i="0" dirty="0" err="1">
                <a:solidFill>
                  <a:srgbClr val="222222"/>
                </a:solidFill>
                <a:effectLst/>
                <a:latin typeface="Roboto" panose="02000000000000000000" pitchFamily="2" charset="0"/>
              </a:rPr>
              <a:t>Leges</a:t>
            </a:r>
            <a:r>
              <a:rPr lang="hr-HR" b="1" i="0" dirty="0">
                <a:solidFill>
                  <a:srgbClr val="222222"/>
                </a:solidFill>
                <a:effectLst/>
                <a:latin typeface="Roboto" panose="02000000000000000000" pitchFamily="2" charset="0"/>
              </a:rPr>
              <a:t> </a:t>
            </a:r>
            <a:r>
              <a:rPr lang="hr-HR" b="1" i="0" dirty="0" err="1">
                <a:solidFill>
                  <a:srgbClr val="222222"/>
                </a:solidFill>
                <a:effectLst/>
                <a:latin typeface="Roboto" panose="02000000000000000000" pitchFamily="2" charset="0"/>
              </a:rPr>
              <a:t>duodecim</a:t>
            </a:r>
            <a:r>
              <a:rPr lang="hr-HR" b="1" i="0" dirty="0">
                <a:solidFill>
                  <a:srgbClr val="222222"/>
                </a:solidFill>
                <a:effectLst/>
                <a:latin typeface="Roboto" panose="02000000000000000000" pitchFamily="2" charset="0"/>
              </a:rPr>
              <a:t> </a:t>
            </a:r>
            <a:r>
              <a:rPr lang="hr-HR" b="1" i="0" dirty="0" err="1">
                <a:solidFill>
                  <a:srgbClr val="222222"/>
                </a:solidFill>
                <a:effectLst/>
                <a:latin typeface="Roboto" panose="02000000000000000000" pitchFamily="2" charset="0"/>
              </a:rPr>
              <a:t>tabularum</a:t>
            </a:r>
            <a:r>
              <a:rPr lang="hr-HR" b="1" i="0" dirty="0">
                <a:solidFill>
                  <a:srgbClr val="222222"/>
                </a:solidFill>
                <a:effectLst/>
                <a:latin typeface="Roboto" panose="02000000000000000000" pitchFamily="2" charset="0"/>
              </a:rPr>
              <a:t>) </a:t>
            </a:r>
            <a:r>
              <a:rPr lang="hr-HR" b="0" i="0" dirty="0">
                <a:solidFill>
                  <a:srgbClr val="222222"/>
                </a:solidFill>
                <a:effectLst/>
                <a:latin typeface="Roboto" panose="02000000000000000000" pitchFamily="2" charset="0"/>
              </a:rPr>
              <a:t>iz 5.st.pr.Kr.  Iako su sačuvani fragmenti s mnogo arhaičnih izraza, taj tekst je temelj rimskog prava, a rimsko pravo je u temeljima europskog prava.	</a:t>
            </a:r>
          </a:p>
          <a:p>
            <a:pPr marL="0" indent="0">
              <a:buNone/>
            </a:pPr>
            <a:r>
              <a:rPr lang="hr-HR" dirty="0">
                <a:solidFill>
                  <a:srgbClr val="222222"/>
                </a:solidFill>
                <a:latin typeface="Roboto" panose="02000000000000000000" pitchFamily="2" charset="0"/>
              </a:rPr>
              <a:t>	</a:t>
            </a:r>
            <a:r>
              <a:rPr lang="hr-HR" b="0" i="0" dirty="0">
                <a:solidFill>
                  <a:srgbClr val="222222"/>
                </a:solidFill>
                <a:effectLst/>
                <a:latin typeface="Roboto" panose="02000000000000000000" pitchFamily="2" charset="0"/>
              </a:rPr>
              <a:t>  Zakonik objavljen na rimskom forumu na 12 ploča je prva kodifikacija rimskog prava. Sadržava pravila tadašnjeg običajnog prava. Nastao je kao rezultat borbe patricija i plebejaca, koji su se žalili da se pravom bave isključivo patriciji u vlastitu interesu te su preko tribuna postavili zahtjev da se pravo popiše i ozakoni. </a:t>
            </a:r>
            <a:endParaRPr lang="hr-HR" dirty="0"/>
          </a:p>
        </p:txBody>
      </p:sp>
      <p:pic>
        <p:nvPicPr>
          <p:cNvPr id="1026" name="Picture 2" descr="Događaji Rimske Republike timeline | Timetoast timelines">
            <a:extLst>
              <a:ext uri="{FF2B5EF4-FFF2-40B4-BE49-F238E27FC236}">
                <a16:creationId xmlns:a16="http://schemas.microsoft.com/office/drawing/2014/main" id="{AA8A0082-8711-49CB-A69F-00BC35CA1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785" y="878033"/>
            <a:ext cx="4634256" cy="510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083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DBC2F16-9EE7-4E05-81F0-D67680EAFB46}"/>
              </a:ext>
            </a:extLst>
          </p:cNvPr>
          <p:cNvSpPr>
            <a:spLocks noGrp="1"/>
          </p:cNvSpPr>
          <p:nvPr>
            <p:ph idx="1"/>
          </p:nvPr>
        </p:nvSpPr>
        <p:spPr>
          <a:xfrm>
            <a:off x="461913" y="339365"/>
            <a:ext cx="6589335" cy="6099142"/>
          </a:xfrm>
        </p:spPr>
        <p:txBody>
          <a:bodyPr>
            <a:noAutofit/>
          </a:bodyPr>
          <a:lstStyle/>
          <a:p>
            <a:pPr marL="0" indent="0">
              <a:buNone/>
            </a:pPr>
            <a:r>
              <a:rPr lang="hr-HR" b="1" dirty="0">
                <a:solidFill>
                  <a:srgbClr val="364153"/>
                </a:solidFill>
                <a:latin typeface="Times New Roman" panose="02020603050405020304" pitchFamily="18" charset="0"/>
              </a:rPr>
              <a:t>RIMSKO PRAVO -</a:t>
            </a:r>
            <a:r>
              <a:rPr lang="hr-HR" b="0" i="0" dirty="0">
                <a:solidFill>
                  <a:srgbClr val="364153"/>
                </a:solidFill>
                <a:effectLst/>
                <a:latin typeface="Times New Roman" panose="02020603050405020304" pitchFamily="18" charset="0"/>
              </a:rPr>
              <a:t> pravni sustav u rim</a:t>
            </a:r>
            <a:r>
              <a:rPr lang="hr-HR" dirty="0">
                <a:solidFill>
                  <a:srgbClr val="364153"/>
                </a:solidFill>
                <a:latin typeface="Times New Roman" panose="02020603050405020304" pitchFamily="18" charset="0"/>
              </a:rPr>
              <a:t>skoj</a:t>
            </a:r>
            <a:r>
              <a:rPr lang="hr-HR" b="0" i="0" dirty="0">
                <a:solidFill>
                  <a:srgbClr val="364153"/>
                </a:solidFill>
                <a:effectLst/>
                <a:latin typeface="Times New Roman" panose="02020603050405020304" pitchFamily="18" charset="0"/>
              </a:rPr>
              <a:t> državi od njezina osnutka (753. pr. Kr.) do smrti istočnorimskog cara Justinijana (565). Tijekom trinaest stoljeća rimsko pravo razvilo se od prava maloga latinskog grada do univerzalnoga prava velikoga carstva, koje je pod svojom vlašću imalo najveći dio tada poznatoga svijeta.</a:t>
            </a:r>
          </a:p>
          <a:p>
            <a:pPr marL="0" indent="0">
              <a:buNone/>
            </a:pPr>
            <a:r>
              <a:rPr lang="hr-HR" dirty="0">
                <a:solidFill>
                  <a:srgbClr val="364153"/>
                </a:solidFill>
                <a:latin typeface="Times New Roman" panose="02020603050405020304" pitchFamily="18" charset="0"/>
              </a:rPr>
              <a:t>	</a:t>
            </a:r>
            <a:r>
              <a:rPr lang="hr-HR" b="0" i="0" dirty="0">
                <a:solidFill>
                  <a:srgbClr val="364153"/>
                </a:solidFill>
                <a:effectLst/>
                <a:latin typeface="Times New Roman" panose="02020603050405020304" pitchFamily="18" charset="0"/>
              </a:rPr>
              <a:t> Temelj za razvoj rimskog prava je </a:t>
            </a:r>
            <a:r>
              <a:rPr lang="hr-HR" b="1" i="0" dirty="0">
                <a:solidFill>
                  <a:srgbClr val="364153"/>
                </a:solidFill>
                <a:effectLst/>
                <a:latin typeface="Times New Roman" panose="02020603050405020304" pitchFamily="18" charset="0"/>
              </a:rPr>
              <a:t>Zako</a:t>
            </a:r>
            <a:r>
              <a:rPr lang="hr-HR" b="1" i="1" dirty="0">
                <a:solidFill>
                  <a:srgbClr val="364153"/>
                </a:solidFill>
                <a:effectLst/>
                <a:latin typeface="Times New Roman" panose="02020603050405020304" pitchFamily="18" charset="0"/>
              </a:rPr>
              <a:t>nik dvanaest ploča</a:t>
            </a:r>
            <a:r>
              <a:rPr lang="hr-HR" b="1" i="0" dirty="0">
                <a:solidFill>
                  <a:srgbClr val="364153"/>
                </a:solidFill>
                <a:effectLst/>
                <a:latin typeface="Times New Roman" panose="02020603050405020304" pitchFamily="18" charset="0"/>
              </a:rPr>
              <a:t> (</a:t>
            </a:r>
            <a:r>
              <a:rPr lang="hr-HR" b="1" i="1" dirty="0" err="1">
                <a:solidFill>
                  <a:srgbClr val="364153"/>
                </a:solidFill>
                <a:effectLst/>
                <a:latin typeface="Times New Roman" panose="02020603050405020304" pitchFamily="18" charset="0"/>
              </a:rPr>
              <a:t>Leges</a:t>
            </a:r>
            <a:r>
              <a:rPr lang="hr-HR" b="1" i="1" dirty="0">
                <a:solidFill>
                  <a:srgbClr val="364153"/>
                </a:solidFill>
                <a:effectLst/>
                <a:latin typeface="Times New Roman" panose="02020603050405020304" pitchFamily="18" charset="0"/>
              </a:rPr>
              <a:t> </a:t>
            </a:r>
            <a:r>
              <a:rPr lang="hr-HR" b="1" i="1" dirty="0" err="1">
                <a:solidFill>
                  <a:srgbClr val="364153"/>
                </a:solidFill>
                <a:effectLst/>
                <a:latin typeface="Times New Roman" panose="02020603050405020304" pitchFamily="18" charset="0"/>
              </a:rPr>
              <a:t>duodecim</a:t>
            </a:r>
            <a:r>
              <a:rPr lang="hr-HR" b="1" i="1" dirty="0">
                <a:solidFill>
                  <a:srgbClr val="364153"/>
                </a:solidFill>
                <a:effectLst/>
                <a:latin typeface="Times New Roman" panose="02020603050405020304" pitchFamily="18" charset="0"/>
              </a:rPr>
              <a:t> </a:t>
            </a:r>
            <a:r>
              <a:rPr lang="hr-HR" b="1" i="1" dirty="0" err="1">
                <a:solidFill>
                  <a:srgbClr val="364153"/>
                </a:solidFill>
                <a:effectLst/>
                <a:latin typeface="Times New Roman" panose="02020603050405020304" pitchFamily="18" charset="0"/>
              </a:rPr>
              <a:t>tabularum</a:t>
            </a:r>
            <a:r>
              <a:rPr lang="hr-HR" b="1" i="1" dirty="0">
                <a:solidFill>
                  <a:srgbClr val="364153"/>
                </a:solidFill>
                <a:effectLst/>
                <a:latin typeface="Times New Roman" panose="02020603050405020304" pitchFamily="18" charset="0"/>
              </a:rPr>
              <a:t>,</a:t>
            </a:r>
            <a:r>
              <a:rPr lang="hr-HR" b="1" i="0" dirty="0">
                <a:solidFill>
                  <a:srgbClr val="364153"/>
                </a:solidFill>
                <a:effectLst/>
                <a:latin typeface="Times New Roman" panose="02020603050405020304" pitchFamily="18" charset="0"/>
              </a:rPr>
              <a:t> 451/450. pr. Kr.).</a:t>
            </a:r>
            <a:r>
              <a:rPr lang="hr-HR" b="0" i="0" dirty="0">
                <a:solidFill>
                  <a:srgbClr val="212529"/>
                </a:solidFill>
                <a:effectLst/>
                <a:latin typeface="Times New Roman" panose="02020603050405020304" pitchFamily="18" charset="0"/>
              </a:rPr>
              <a:t> </a:t>
            </a:r>
          </a:p>
          <a:p>
            <a:pPr marL="0" indent="0">
              <a:buNone/>
            </a:pPr>
            <a:r>
              <a:rPr lang="hr-HR" b="0" i="0" dirty="0">
                <a:solidFill>
                  <a:srgbClr val="212529"/>
                </a:solidFill>
                <a:effectLst/>
                <a:latin typeface="Times New Roman" panose="02020603050405020304" pitchFamily="18" charset="0"/>
              </a:rPr>
              <a:t>      Sudska tijela EU i drugi međunarodni sudovi u relevantnom se broju slučajeva izravno pozivaju na rimska pravna načela.</a:t>
            </a:r>
            <a:endParaRPr lang="hr-HR" dirty="0">
              <a:solidFill>
                <a:srgbClr val="364153"/>
              </a:solidFill>
            </a:endParaRPr>
          </a:p>
        </p:txBody>
      </p:sp>
      <p:pic>
        <p:nvPicPr>
          <p:cNvPr id="2050" name="Picture 2" descr="Rimsko pravo (4.izd.)">
            <a:extLst>
              <a:ext uri="{FF2B5EF4-FFF2-40B4-BE49-F238E27FC236}">
                <a16:creationId xmlns:a16="http://schemas.microsoft.com/office/drawing/2014/main" id="{B0ABAC18-D93E-49AF-B4E3-6A00293900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450"/>
          <a:stretch/>
        </p:blipFill>
        <p:spPr bwMode="auto">
          <a:xfrm>
            <a:off x="7523825"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264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4433B54B-B71C-8A20-97EA-5B0CD4C50161}"/>
              </a:ext>
            </a:extLst>
          </p:cNvPr>
          <p:cNvSpPr>
            <a:spLocks noGrp="1"/>
          </p:cNvSpPr>
          <p:nvPr>
            <p:ph idx="1"/>
          </p:nvPr>
        </p:nvSpPr>
        <p:spPr>
          <a:xfrm>
            <a:off x="568960" y="220462"/>
            <a:ext cx="10784840" cy="5956501"/>
          </a:xfrm>
        </p:spPr>
        <p:txBody>
          <a:bodyPr/>
          <a:lstStyle/>
          <a:p>
            <a:pPr marL="0" indent="0">
              <a:buNone/>
            </a:pPr>
            <a:r>
              <a:rPr lang="hr-HR" dirty="0"/>
              <a:t>			ROMANSKI JEZICI</a:t>
            </a:r>
          </a:p>
          <a:p>
            <a:pPr marL="0" indent="0">
              <a:buNone/>
            </a:pPr>
            <a:r>
              <a:rPr lang="hr-HR" dirty="0"/>
              <a:t>	U latinskom jeziku razlikujemo </a:t>
            </a:r>
            <a:r>
              <a:rPr lang="hr-HR" b="1" dirty="0"/>
              <a:t>književni </a:t>
            </a:r>
            <a:r>
              <a:rPr lang="hr-HR" dirty="0"/>
              <a:t>( standardni ) jezik i govorni ili</a:t>
            </a:r>
            <a:r>
              <a:rPr lang="hr-HR" b="1" dirty="0"/>
              <a:t> vulgarni </a:t>
            </a:r>
            <a:r>
              <a:rPr lang="hr-HR" dirty="0"/>
              <a:t>jezik ( </a:t>
            </a:r>
            <a:r>
              <a:rPr lang="hr-HR" dirty="0" err="1"/>
              <a:t>vulgus</a:t>
            </a:r>
            <a:r>
              <a:rPr lang="hr-HR" dirty="0"/>
              <a:t> = svjetina, puk).  Nakon propasti Zapadnog Rimskog Carstva, kad se na njegovim ostatcima stvaraju nove srednjovjekovne države i kad Europa doživljava veliku seobu naroda, jezik običnog puka u Italiji i u rimskim pokrajinama prerasta u romanske jezike.  Latinski govorni jezik se mijenja u osvojenim pokrajinama miješajući se s lokalnim govorima pa nastaju </a:t>
            </a:r>
            <a:r>
              <a:rPr lang="hr-HR" b="1" dirty="0"/>
              <a:t>romanski jezici : talijanski, francuski, španjolski, portugalski, retoromanski ( Švicarska), rumunjski. </a:t>
            </a:r>
            <a:r>
              <a:rPr lang="hr-HR" dirty="0"/>
              <a:t>Talijanski je od svih romanskih jezika najsličniji latinskom. I na našoj obali su postojali </a:t>
            </a:r>
            <a:r>
              <a:rPr lang="hr-HR" dirty="0" err="1"/>
              <a:t>istriotski</a:t>
            </a:r>
            <a:r>
              <a:rPr lang="hr-HR" dirty="0"/>
              <a:t> i dalmatski jezik, ali su oni izumrli.</a:t>
            </a:r>
          </a:p>
          <a:p>
            <a:pPr marL="0" indent="0">
              <a:buNone/>
            </a:pPr>
            <a:endParaRPr lang="hr-HR" dirty="0"/>
          </a:p>
          <a:p>
            <a:endParaRPr lang="hr-HR" dirty="0"/>
          </a:p>
        </p:txBody>
      </p:sp>
    </p:spTree>
    <p:extLst>
      <p:ext uri="{BB962C8B-B14F-4D97-AF65-F5344CB8AC3E}">
        <p14:creationId xmlns:p14="http://schemas.microsoft.com/office/powerpoint/2010/main" val="2577127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DCFF7BD7-A317-452E-2C0B-F771BB16FECE}"/>
              </a:ext>
            </a:extLst>
          </p:cNvPr>
          <p:cNvSpPr>
            <a:spLocks noGrp="1"/>
          </p:cNvSpPr>
          <p:nvPr>
            <p:ph idx="1"/>
          </p:nvPr>
        </p:nvSpPr>
        <p:spPr>
          <a:xfrm>
            <a:off x="321013" y="252920"/>
            <a:ext cx="11449455" cy="5924044"/>
          </a:xfrm>
        </p:spPr>
        <p:txBody>
          <a:bodyPr>
            <a:normAutofit fontScale="77500" lnSpcReduction="20000"/>
          </a:bodyPr>
          <a:lstStyle/>
          <a:p>
            <a:pPr marL="0" indent="0">
              <a:buNone/>
            </a:pPr>
            <a:r>
              <a:rPr lang="hr-HR" dirty="0"/>
              <a:t>		KNJIŽEVNI LATINSKI JEZIK</a:t>
            </a:r>
          </a:p>
          <a:p>
            <a:pPr marL="0" indent="0">
              <a:buNone/>
            </a:pPr>
            <a:r>
              <a:rPr lang="hr-HR" dirty="0"/>
              <a:t>	Književni latinski jezik kao jezik moćne civilizacije i kulture i kao jezik zapadnog kršćanstva i katoličke crkve, ostao je sve do 19. stoljeća jezikom obrazovane i znanstvene Europe, nerijetko i u službenoj i u javnoj komunikaciji.  Na njemu se pišu  književna i znanstvena djela, a  do 18.stoljeća  je službeni jezik na europskim sveučilištima.  </a:t>
            </a:r>
          </a:p>
          <a:p>
            <a:pPr marL="0" indent="0">
              <a:buNone/>
            </a:pPr>
            <a:r>
              <a:rPr lang="hr-HR" dirty="0"/>
              <a:t>	Književnost na latinskom jeziku svoj vrhunac doživljava u 1.st.pr. Kr  i  1.st.n.e.  pa taj period zovemo klasičnim, a  najveći rimski  pisci klasičnog doba su : Ciceron, Cezar, </a:t>
            </a:r>
            <a:r>
              <a:rPr lang="hr-HR" dirty="0" err="1"/>
              <a:t>Vergilije</a:t>
            </a:r>
            <a:r>
              <a:rPr lang="hr-HR" dirty="0"/>
              <a:t>, </a:t>
            </a:r>
            <a:r>
              <a:rPr lang="hr-HR" dirty="0" err="1"/>
              <a:t>Ovidije</a:t>
            </a:r>
            <a:r>
              <a:rPr lang="hr-HR" dirty="0"/>
              <a:t>, </a:t>
            </a:r>
            <a:r>
              <a:rPr lang="hr-HR" dirty="0" err="1"/>
              <a:t>Horacije</a:t>
            </a:r>
            <a:r>
              <a:rPr lang="hr-HR" dirty="0"/>
              <a:t>, </a:t>
            </a:r>
            <a:r>
              <a:rPr lang="hr-HR" dirty="0" err="1"/>
              <a:t>Katul</a:t>
            </a:r>
            <a:r>
              <a:rPr lang="hr-HR" dirty="0"/>
              <a:t>, </a:t>
            </a:r>
            <a:r>
              <a:rPr lang="hr-HR" dirty="0" err="1"/>
              <a:t>Salustije</a:t>
            </a:r>
            <a:r>
              <a:rPr lang="hr-HR" dirty="0"/>
              <a:t>, Tit Livije, Seneka, </a:t>
            </a:r>
            <a:r>
              <a:rPr lang="hr-HR" dirty="0" err="1"/>
              <a:t>Juvenal</a:t>
            </a:r>
            <a:r>
              <a:rPr lang="hr-HR" dirty="0"/>
              <a:t>.  Tada se u literaturi i u javnoj upotrebi fiksira norma </a:t>
            </a:r>
            <a:r>
              <a:rPr lang="hr-HR"/>
              <a:t>latinskog jezika.</a:t>
            </a:r>
            <a:endParaRPr lang="hr-HR" dirty="0"/>
          </a:p>
          <a:p>
            <a:pPr marL="0" indent="0">
              <a:buNone/>
            </a:pPr>
            <a:endParaRPr lang="hr-HR" dirty="0"/>
          </a:p>
          <a:p>
            <a:pPr marL="0" indent="0">
              <a:buNone/>
            </a:pPr>
            <a:r>
              <a:rPr lang="hr-HR" dirty="0"/>
              <a:t>	Najveći hrvatski latinisti su </a:t>
            </a:r>
            <a:r>
              <a:rPr lang="hr-HR" b="1" dirty="0"/>
              <a:t>Marko Marulić</a:t>
            </a:r>
            <a:r>
              <a:rPr lang="hr-HR" dirty="0"/>
              <a:t>,16.st., otac hrvatske književnosti koji je europsku slavu stekao latinskim djelima moralističkog i didaktičkog sadržaja i </a:t>
            </a:r>
            <a:r>
              <a:rPr lang="hr-HR" b="1" dirty="0"/>
              <a:t>Ruđer Bošković, </a:t>
            </a:r>
            <a:r>
              <a:rPr lang="hr-HR" dirty="0"/>
              <a:t>18.st.- jedan od najistaknutijih europskih znanstvenika. </a:t>
            </a:r>
            <a:r>
              <a:rPr lang="hr-HR" b="1" dirty="0"/>
              <a:t>Franjo Petrić</a:t>
            </a:r>
            <a:r>
              <a:rPr lang="hr-HR" dirty="0"/>
              <a:t>, 16.st., bio je filozof porijeklom sa Cresa, a </a:t>
            </a:r>
            <a:r>
              <a:rPr lang="hr-HR" b="1" dirty="0"/>
              <a:t>Faust Vrančić, </a:t>
            </a:r>
            <a:r>
              <a:rPr lang="hr-HR" dirty="0"/>
              <a:t>izumitelj iz 16.-17.st. je otac hrvatskog inženjerstva.</a:t>
            </a:r>
          </a:p>
          <a:p>
            <a:pPr marL="0" indent="0">
              <a:buNone/>
            </a:pPr>
            <a:endParaRPr lang="hr-HR" b="1" dirty="0"/>
          </a:p>
          <a:p>
            <a:pPr marL="0" indent="0">
              <a:buNone/>
            </a:pPr>
            <a:r>
              <a:rPr lang="hr-HR" b="1" dirty="0"/>
              <a:t>LATINSKI  JE SLUŽBENI  JEZIK HRVATSKOG SABORA DO 1847. GODINE.</a:t>
            </a:r>
          </a:p>
          <a:p>
            <a:pPr marL="0" indent="0">
              <a:buNone/>
            </a:pPr>
            <a:endParaRPr lang="hr-HR" b="1" dirty="0"/>
          </a:p>
          <a:p>
            <a:pPr marL="0" indent="0">
              <a:buNone/>
            </a:pPr>
            <a:r>
              <a:rPr lang="hr-HR" dirty="0"/>
              <a:t>	Postoje dva </a:t>
            </a:r>
            <a:r>
              <a:rPr lang="hr-HR" b="1" dirty="0"/>
              <a:t>izgovora</a:t>
            </a:r>
            <a:r>
              <a:rPr lang="hr-HR" dirty="0"/>
              <a:t> latinskog jezika: </a:t>
            </a:r>
            <a:r>
              <a:rPr lang="hr-HR" b="1" dirty="0"/>
              <a:t>klasični</a:t>
            </a:r>
            <a:r>
              <a:rPr lang="hr-HR" dirty="0"/>
              <a:t> ( do 5.stoljeća) i </a:t>
            </a:r>
            <a:r>
              <a:rPr lang="hr-HR" b="1" dirty="0"/>
              <a:t>tradicionalni </a:t>
            </a:r>
            <a:r>
              <a:rPr lang="hr-HR" dirty="0"/>
              <a:t>( od 5.stoljeća).</a:t>
            </a:r>
          </a:p>
        </p:txBody>
      </p:sp>
    </p:spTree>
    <p:extLst>
      <p:ext uri="{BB962C8B-B14F-4D97-AF65-F5344CB8AC3E}">
        <p14:creationId xmlns:p14="http://schemas.microsoft.com/office/powerpoint/2010/main" val="2659354342"/>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4238</TotalTime>
  <Words>1064</Words>
  <Application>Microsoft Office PowerPoint</Application>
  <PresentationFormat>Široki zaslon</PresentationFormat>
  <Paragraphs>31</Paragraphs>
  <Slides>7</Slides>
  <Notes>1</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7</vt:i4>
      </vt:variant>
    </vt:vector>
  </HeadingPairs>
  <TitlesOfParts>
    <vt:vector size="13" baseType="lpstr">
      <vt:lpstr>Aptos</vt:lpstr>
      <vt:lpstr>Aptos Display</vt:lpstr>
      <vt:lpstr>Arial</vt:lpstr>
      <vt:lpstr>Roboto</vt:lpstr>
      <vt:lpstr>Times New Roman</vt:lpstr>
      <vt:lpstr>Tema sustava Office</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Natali Miletić</dc:creator>
  <cp:lastModifiedBy>Natali Miletić</cp:lastModifiedBy>
  <cp:revision>40</cp:revision>
  <dcterms:created xsi:type="dcterms:W3CDTF">2025-04-16T20:40:46Z</dcterms:created>
  <dcterms:modified xsi:type="dcterms:W3CDTF">2025-12-20T21:05:10Z</dcterms:modified>
</cp:coreProperties>
</file>