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  <p:sldMasterId id="2147483678" r:id="rId3"/>
  </p:sldMasterIdLst>
  <p:notesMasterIdLst>
    <p:notesMasterId r:id="rId38"/>
  </p:notesMasterIdLst>
  <p:sldIdLst>
    <p:sldId id="256" r:id="rId4"/>
    <p:sldId id="257" r:id="rId5"/>
    <p:sldId id="296" r:id="rId6"/>
    <p:sldId id="258" r:id="rId7"/>
    <p:sldId id="297" r:id="rId8"/>
    <p:sldId id="298" r:id="rId9"/>
    <p:sldId id="299" r:id="rId10"/>
    <p:sldId id="329" r:id="rId11"/>
    <p:sldId id="263" r:id="rId12"/>
    <p:sldId id="323" r:id="rId13"/>
    <p:sldId id="300" r:id="rId14"/>
    <p:sldId id="301" r:id="rId15"/>
    <p:sldId id="324" r:id="rId16"/>
    <p:sldId id="264" r:id="rId17"/>
    <p:sldId id="302" r:id="rId18"/>
    <p:sldId id="303" r:id="rId19"/>
    <p:sldId id="305" r:id="rId20"/>
    <p:sldId id="326" r:id="rId21"/>
    <p:sldId id="327" r:id="rId22"/>
    <p:sldId id="304" r:id="rId23"/>
    <p:sldId id="306" r:id="rId24"/>
    <p:sldId id="328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5" r:id="rId33"/>
    <p:sldId id="317" r:id="rId34"/>
    <p:sldId id="318" r:id="rId35"/>
    <p:sldId id="331" r:id="rId36"/>
    <p:sldId id="330" r:id="rId3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  <p:embeddedFont>
      <p:font typeface="Cambria Math" panose="02040503050406030204" pitchFamily="18" charset="0"/>
      <p:regular r:id="rId44"/>
    </p:embeddedFont>
    <p:embeddedFont>
      <p:font typeface="Nixie One" panose="020B0604020202020204" charset="0"/>
      <p:regular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Inconsolata" panose="020B0604020202020204" charset="-18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 Gulam" initials="DG" lastIdx="0" clrIdx="0">
    <p:extLst>
      <p:ext uri="{19B8F6BF-5375-455C-9EA6-DF929625EA0E}">
        <p15:presenceInfo xmlns:p15="http://schemas.microsoft.com/office/powerpoint/2012/main" userId="ba896e6837519a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B525B3-B002-40D1-A6D4-85E323273699}">
  <a:tblStyle styleId="{19B525B3-B002-40D1-A6D4-85E3232736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EA557F-7DEB-44CE-A8A2-311E503209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3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287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94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65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32E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5352" y="1685552"/>
            <a:ext cx="1559612" cy="155961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29200" y="3014525"/>
            <a:ext cx="1226592" cy="1226592"/>
          </a:xfrm>
          <a:custGeom>
            <a:avLst/>
            <a:gdLst/>
            <a:ahLst/>
            <a:cxnLst/>
            <a:rect l="l" t="t" r="r" b="b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96172" y="1378560"/>
            <a:ext cx="1424722" cy="142472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l" t="t" r="r" b="b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27876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59018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18979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2266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56376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9324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23948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7081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86779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66372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156567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32E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41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78540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487064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280026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288613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2929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239575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2110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54638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40" name="Google Shape;140;p7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2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3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926272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13807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0730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84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43710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44434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36108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06416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53136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7108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F720-28F1-4E67-9015-9C2DDB9B71F2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626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flypaper.soundfly.com/produce/vinyl-how-it-works-and-what-that-means-for-you/" TargetMode="External"/><Relationship Id="rId3" Type="http://schemas.openxmlformats.org/officeDocument/2006/relationships/hyperlink" Target="https://math.stackexchange.com/questions/2805803/estimating-the-length-of-the-groove-on-an-lp" TargetMode="External"/><Relationship Id="rId7" Type="http://schemas.openxmlformats.org/officeDocument/2006/relationships/hyperlink" Target="https://mathforums.com/threads/a-problem-involving-a-vinyl-record.49674/" TargetMode="External"/><Relationship Id="rId2" Type="http://schemas.openxmlformats.org/officeDocument/2006/relationships/hyperlink" Target="https://en.wikipedia.org/wiki/LP_recor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en.acs.org/articles/94/i24/Groovy-chemistry-materials-science-behind.html" TargetMode="External"/><Relationship Id="rId5" Type="http://schemas.openxmlformats.org/officeDocument/2006/relationships/hyperlink" Target="https://victrola.com/blogs/articles/how-do-vinyl-records-work" TargetMode="External"/><Relationship Id="rId10" Type="http://schemas.openxmlformats.org/officeDocument/2006/relationships/hyperlink" Target="https://www.britannica.com/technology/LP-record" TargetMode="External"/><Relationship Id="rId4" Type="http://schemas.openxmlformats.org/officeDocument/2006/relationships/hyperlink" Target="http://www.undr.com/understatement/2012/the-math-behind-why-compact-discs-sound-better-than-vinyl-records/" TargetMode="External"/><Relationship Id="rId9" Type="http://schemas.openxmlformats.org/officeDocument/2006/relationships/hyperlink" Target="https://audio-advent.ghost.io/how-does-a-vinyl-record-work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>
            <a:spLocks noGrp="1"/>
          </p:cNvSpPr>
          <p:nvPr>
            <p:ph type="ctrTitle"/>
          </p:nvPr>
        </p:nvSpPr>
        <p:spPr>
          <a:xfrm>
            <a:off x="2720868" y="1786873"/>
            <a:ext cx="3766642" cy="1500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 smtClean="0"/>
              <a:t>MATEMATIKA U GRAMOFONSKIM PLOČAMA</a:t>
            </a:r>
            <a:endParaRPr sz="2800" b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5598233" y="3710227"/>
            <a:ext cx="203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</a:rPr>
              <a:t>Anđela Šantić i Bartol </a:t>
            </a:r>
            <a:r>
              <a:rPr lang="hr-HR" sz="1600" b="1" dirty="0" err="1" smtClean="0">
                <a:solidFill>
                  <a:schemeClr val="tx1"/>
                </a:solidFill>
              </a:rPr>
              <a:t>Gulam</a:t>
            </a:r>
            <a:r>
              <a:rPr lang="hr-HR" sz="1600" b="1" dirty="0" smtClean="0">
                <a:solidFill>
                  <a:schemeClr val="tx1"/>
                </a:solidFill>
              </a:rPr>
              <a:t> 3.A</a:t>
            </a:r>
            <a:endParaRPr lang="hr-H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7950" y="-140678"/>
            <a:ext cx="5048100" cy="739837"/>
          </a:xfrm>
        </p:spPr>
        <p:txBody>
          <a:bodyPr/>
          <a:lstStyle/>
          <a:p>
            <a:r>
              <a:rPr lang="hr-HR" dirty="0" smtClean="0"/>
              <a:t>DIRALIŠTA KRUŽNICE PLOČE I IGLE(33 1/3)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50" y="488108"/>
            <a:ext cx="5060119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9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0" name="Google Shape;330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70518" y="1147800"/>
                <a:ext cx="7382106" cy="3379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numCol="2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=225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−18</m:t>
                            </m:r>
                          </m:e>
                        </m:d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−36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+324+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+100=506.25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−100+506.25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−100+506.25=225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=225+324+100−506.25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=142.75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=−36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+142.75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+7.1375</m:t>
                    </m:r>
                  </m:oMath>
                </a14:m>
                <a:endParaRPr lang="hr-HR" sz="1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num>
                              <m:den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+7.1375</m:t>
                            </m:r>
                          </m:e>
                        </m:d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=225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81</m:t>
                            </m:r>
                          </m:num>
                          <m:den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−25.695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+50.94391=225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106</m:t>
                            </m:r>
                          </m:num>
                          <m:den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−25.695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−174.05609=0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r-HR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>
                            <a:latin typeface="Cambria Math" panose="02040503050406030204" pitchFamily="18" charset="0"/>
                          </a:rPr>
                          <m:t>25.695±60.10178</m:t>
                        </m:r>
                      </m:num>
                      <m:den>
                        <m:f>
                          <m:f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400">
                                <a:latin typeface="Cambria Math" panose="02040503050406030204" pitchFamily="18" charset="0"/>
                              </a:rPr>
                              <m:t>212</m:t>
                            </m:r>
                          </m:num>
                          <m:den>
                            <m:r>
                              <a:rPr lang="hr-HR" sz="140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=10.1   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1=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−11.0425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=−4.0574   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=14.44</m:t>
                    </m:r>
                  </m:oMath>
                </a14:m>
                <a:endParaRPr lang="hr-HR" sz="1400" dirty="0"/>
              </a:p>
              <a:p>
                <a:r>
                  <a:rPr lang="hr-HR" dirty="0"/>
                  <a:t> </a:t>
                </a:r>
                <a:r>
                  <a:rPr lang="hr-HR" b="1" dirty="0" smtClean="0">
                    <a:solidFill>
                      <a:srgbClr val="FF0000"/>
                    </a:solidFill>
                  </a:rPr>
                  <a:t>A(10.1,-11.0425)</a:t>
                </a:r>
              </a:p>
              <a:p>
                <a:r>
                  <a:rPr lang="hr-HR" b="1" dirty="0" smtClean="0">
                    <a:solidFill>
                      <a:srgbClr val="FF0000"/>
                    </a:solidFill>
                  </a:rPr>
                  <a:t> B(-4.0574,14.44)</a:t>
                </a:r>
                <a:endParaRPr lang="hr-HR" b="1" dirty="0">
                  <a:solidFill>
                    <a:srgbClr val="FF0000"/>
                  </a:solidFill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</mc:Choice>
        <mc:Fallback>
          <p:sp>
            <p:nvSpPr>
              <p:cNvPr id="330" name="Google Shape;330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0518" y="1147800"/>
                <a:ext cx="7382106" cy="3379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1" name="Google Shape;331;p19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DIRALIŠTA KRUŽNICE IGLE I PLOČE</a:t>
            </a:r>
            <a:endParaRPr dirty="0"/>
          </a:p>
        </p:txBody>
      </p:sp>
      <p:sp>
        <p:nvSpPr>
          <p:cNvPr id="333" name="Google Shape;333;p19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437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Google Shape;330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4375" y="1266838"/>
                <a:ext cx="7203949" cy="3511911"/>
              </a:xfrm>
              <a:prstGeom prst="rect">
                <a:avLst/>
              </a:prstGeom>
            </p:spPr>
            <p:txBody>
              <a:bodyPr spcFirstLastPara="1" wrap="square" lIns="91425" tIns="91425" rIns="91425" bIns="91425" numCol="2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−18</m:t>
                            </m:r>
                          </m:e>
                        </m:d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−36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+324+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+100=506.25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−100+506.25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−100+506.25=25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=25+324+100−506.25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=−57.25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=−36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−57.25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−2.8625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num>
                              <m:den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−2.8625</m:t>
                            </m:r>
                          </m:e>
                        </m:d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81</m:t>
                            </m:r>
                          </m:num>
                          <m:den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+10.305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+8.19391=25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106</m:t>
                            </m:r>
                          </m:num>
                          <m:den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+10.305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−16.80609=0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r-HR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1400">
                            <a:latin typeface="Cambria Math" panose="02040503050406030204" pitchFamily="18" charset="0"/>
                          </a:rPr>
                          <m:t>10.305±19.77939</m:t>
                        </m:r>
                      </m:num>
                      <m:den>
                        <m:f>
                          <m:f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400">
                                <a:latin typeface="Cambria Math" panose="02040503050406030204" pitchFamily="18" charset="0"/>
                              </a:rPr>
                              <m:t>212</m:t>
                            </m:r>
                          </m:num>
                          <m:den>
                            <m:r>
                              <a:rPr lang="hr-HR" sz="140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=1.117  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1=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−4.8731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=−3.548   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=3.5239</m:t>
                    </m:r>
                  </m:oMath>
                </a14:m>
                <a:endParaRPr lang="hr-HR" sz="14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hr-HR" b="1" dirty="0"/>
                  <a:t> </a:t>
                </a:r>
                <a:r>
                  <a:rPr lang="hr-HR" b="1" dirty="0" smtClean="0"/>
                  <a:t>    </a:t>
                </a:r>
                <a:r>
                  <a:rPr lang="hr-HR" b="1" dirty="0" smtClean="0">
                    <a:solidFill>
                      <a:srgbClr val="FF0000"/>
                    </a:solidFill>
                  </a:rPr>
                  <a:t>C(1.117,-4.8731)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hr-HR" b="1" dirty="0">
                    <a:solidFill>
                      <a:srgbClr val="FF0000"/>
                    </a:solidFill>
                  </a:rPr>
                  <a:t> </a:t>
                </a:r>
                <a:r>
                  <a:rPr lang="hr-HR" b="1" dirty="0" smtClean="0">
                    <a:solidFill>
                      <a:srgbClr val="FF0000"/>
                    </a:solidFill>
                  </a:rPr>
                  <a:t>    D(-3.548,3.5239)</a:t>
                </a:r>
                <a:endParaRPr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0" name="Google Shape;330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4375" y="1266838"/>
                <a:ext cx="7203949" cy="3511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1" name="Google Shape;331;p19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DIRALIŠTA KRUŽNICE IGLE I PLOČE</a:t>
            </a:r>
            <a:endParaRPr dirty="0"/>
          </a:p>
        </p:txBody>
      </p:sp>
      <p:sp>
        <p:nvSpPr>
          <p:cNvPr id="333" name="Google Shape;333;p19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450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7950" y="0"/>
            <a:ext cx="5048100" cy="472551"/>
          </a:xfrm>
        </p:spPr>
        <p:txBody>
          <a:bodyPr/>
          <a:lstStyle/>
          <a:p>
            <a:r>
              <a:rPr lang="hr-HR" dirty="0" smtClean="0"/>
              <a:t>TANGENTE(33 1/3)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27" y="677643"/>
            <a:ext cx="6723385" cy="32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8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TANGENTE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9" name="Google Shape;339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27639" y="1510387"/>
                <a:ext cx="3470012" cy="308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hr-HR" sz="2000" b="1" dirty="0" smtClean="0"/>
                  <a:t>TANGENTA VANJSKE BRAZDE</a:t>
                </a:r>
              </a:p>
              <a:p>
                <a:r>
                  <a:rPr lang="hr-HR" dirty="0" smtClean="0"/>
                  <a:t>A(10.1</a:t>
                </a:r>
                <a:r>
                  <a:rPr lang="hr-HR" dirty="0"/>
                  <a:t>,-11.0425)  S(0,0) r=15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10.1−0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−11.0425−0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=225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10.1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−11.0425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=225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−11.0425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=10.1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𝟒𝟎𝟒𝟎</m:t>
                        </m:r>
                      </m:num>
                      <m:den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𝟒𝟒𝟏𝟕</m:t>
                        </m:r>
                      </m:den>
                    </m:f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𝟑𝟕𝟓𝟖𝟐</m:t>
                    </m:r>
                  </m:oMath>
                </a14:m>
                <a:endParaRPr lang="hr-HR" sz="1800" b="1" dirty="0">
                  <a:solidFill>
                    <a:srgbClr val="FF0000"/>
                  </a:solidFill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hr-HR" dirty="0" smtClean="0"/>
                  <a:t>  </a:t>
                </a:r>
                <a:endParaRPr dirty="0"/>
              </a:p>
            </p:txBody>
          </p:sp>
        </mc:Choice>
        <mc:Fallback>
          <p:sp>
            <p:nvSpPr>
              <p:cNvPr id="339" name="Google Shape;339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639" y="1510387"/>
                <a:ext cx="3470012" cy="3084000"/>
              </a:xfrm>
              <a:prstGeom prst="rect">
                <a:avLst/>
              </a:prstGeom>
              <a:blipFill>
                <a:blip r:embed="rId3"/>
                <a:stretch>
                  <a:fillRect b="-29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" name="Google Shape;342;p2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561" y="1822222"/>
            <a:ext cx="3950330" cy="189458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TANGENTE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9" name="Google Shape;339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01324" y="1520975"/>
                <a:ext cx="3724627" cy="3084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hr-HR" sz="2000" b="1" dirty="0" smtClean="0"/>
                  <a:t>TANGENTA UNUTARNJE BRAZDE</a:t>
                </a:r>
              </a:p>
              <a:p>
                <a:r>
                  <a:rPr lang="hr-HR" dirty="0"/>
                  <a:t>C(1.117,-4.8731) S(0,0) r=5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1.117−0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−4.8731−0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1.117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−4.8731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−4.8731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=−1.117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𝟐𝟐𝟗𝟐𝟐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𝟏𝟑𝟎𝟐𝟎</m:t>
                    </m:r>
                  </m:oMath>
                </a14:m>
                <a:endParaRPr lang="hr-HR" sz="1800" b="1" dirty="0">
                  <a:solidFill>
                    <a:srgbClr val="FF0000"/>
                  </a:solidFill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hr-HR" dirty="0" smtClean="0"/>
                  <a:t>  </a:t>
                </a:r>
                <a:endParaRPr dirty="0"/>
              </a:p>
            </p:txBody>
          </p:sp>
        </mc:Choice>
        <mc:Fallback>
          <p:sp>
            <p:nvSpPr>
              <p:cNvPr id="339" name="Google Shape;339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1324" y="1520975"/>
                <a:ext cx="3724627" cy="308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" name="Google Shape;342;p2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67" y="1734135"/>
            <a:ext cx="3887104" cy="18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9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KUT IZMEĐU PRAVACA POČETNE I ZAVRŠNE POZICIJE IGLE</a:t>
            </a:r>
            <a:br>
              <a:rPr lang="hr-HR" b="1" dirty="0"/>
            </a:b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1324" y="1230164"/>
                <a:ext cx="7211187" cy="3374811"/>
              </a:xfrm>
            </p:spPr>
            <p:txBody>
              <a:bodyPr numCol="2"/>
              <a:lstStyle/>
              <a:p>
                <a:r>
                  <a:rPr lang="hr-HR" dirty="0" smtClean="0"/>
                  <a:t>A(10.1,-11)        Si(18,10)           </a:t>
                </a: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+11=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10+11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18−10.1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−10.1</m:t>
                        </m:r>
                      </m:e>
                    </m:d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+11=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7.9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−10.1</m:t>
                        </m:r>
                      </m:e>
                    </m:d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+11=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79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2121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79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𝟐𝟏𝟎</m:t>
                        </m:r>
                      </m:num>
                      <m:den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𝟕𝟗</m:t>
                        </m:r>
                      </m:den>
                    </m:f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𝟐𝟗𝟗𝟎</m:t>
                        </m:r>
                      </m:num>
                      <m:den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𝟕𝟗</m:t>
                        </m:r>
                      </m:den>
                    </m:f>
                  </m:oMath>
                </a14:m>
                <a:endParaRPr lang="hr-HR" sz="1800" dirty="0"/>
              </a:p>
              <a:p>
                <a:pPr marL="139700" indent="0">
                  <a:buNone/>
                </a:pPr>
                <a:endParaRPr lang="hr-HR" dirty="0" smtClean="0"/>
              </a:p>
              <a:p>
                <a:pPr marL="139700" indent="0">
                  <a:buNone/>
                </a:pPr>
                <a:endParaRPr lang="hr-HR" dirty="0"/>
              </a:p>
              <a:p>
                <a:pPr marL="139700" indent="0">
                  <a:buNone/>
                </a:pPr>
                <a:endParaRPr lang="hr-HR" dirty="0" smtClean="0"/>
              </a:p>
              <a:p>
                <a:pPr marL="139700" indent="0">
                  <a:buNone/>
                </a:pPr>
                <a:endParaRPr lang="hr-HR" dirty="0"/>
              </a:p>
              <a:p>
                <a:pPr marL="139700" indent="0">
                  <a:buNone/>
                </a:pPr>
                <a:endParaRPr lang="hr-HR" dirty="0" smtClean="0"/>
              </a:p>
              <a:p>
                <a:pPr marL="139700" indent="0">
                  <a:buNone/>
                </a:pPr>
                <a:endParaRPr lang="hr-HR" dirty="0"/>
              </a:p>
              <a:p>
                <a:pPr marL="139700" indent="0">
                  <a:buNone/>
                </a:pPr>
                <a:endParaRPr lang="hr-HR" dirty="0" smtClean="0"/>
              </a:p>
              <a:p>
                <a:pPr marL="139700" indent="0">
                  <a:buNone/>
                </a:pPr>
                <a:endParaRPr lang="hr-HR" dirty="0"/>
              </a:p>
              <a:p>
                <a:r>
                  <a:rPr lang="hr-HR" dirty="0" smtClean="0"/>
                  <a:t>C(1.1</a:t>
                </a:r>
                <a:r>
                  <a:rPr lang="hr-HR" dirty="0"/>
                  <a:t>,-4.9)     Si(18,10)  </a:t>
                </a: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r-HR" dirty="0" smtClean="0"/>
                  <a:t>   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 smtClean="0">
                        <a:latin typeface="Cambria Math" panose="02040503050406030204" pitchFamily="18" charset="0"/>
                      </a:rPr>
                      <m:t>+4.9=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10+4.9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18−1.1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−1.1</m:t>
                        </m:r>
                      </m:e>
                    </m:d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+4.9=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14.9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16.9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−1.1</m:t>
                        </m:r>
                      </m:e>
                    </m:d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+4.9=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149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169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1639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1690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𝟏𝟒𝟗</m:t>
                        </m:r>
                      </m:num>
                      <m:den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𝟏𝟔𝟗</m:t>
                        </m:r>
                      </m:den>
                    </m:f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𝟑𝟑𝟐𝟏</m:t>
                        </m:r>
                      </m:num>
                      <m:den>
                        <m:r>
                          <a:rPr lang="hr-H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𝟖𝟒𝟓</m:t>
                        </m:r>
                      </m:den>
                    </m:f>
                  </m:oMath>
                </a14:m>
                <a:endParaRPr lang="hr-HR" sz="1800" b="1" dirty="0"/>
              </a:p>
              <a:p>
                <a:pPr marL="139700" indent="0">
                  <a:buNone/>
                </a:pPr>
                <a:endParaRPr lang="hr-HR" dirty="0" smtClean="0"/>
              </a:p>
              <a:p>
                <a:pPr marL="139700" indent="0">
                  <a:buNone/>
                </a:pPr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pPr marL="139700" indent="0">
                  <a:buNone/>
                </a:pPr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1324" y="1230164"/>
                <a:ext cx="7211187" cy="33748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7784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KUT IZMEĐU PRAVACA POČETNE I ZAVRŠNE POZICIJE IGLE</a:t>
            </a:r>
            <a:br>
              <a:rPr lang="hr-HR" b="1" dirty="0"/>
            </a:b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1324" y="1520975"/>
                <a:ext cx="7211187" cy="3084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79</m:t>
                        </m:r>
                      </m:den>
                    </m:f>
                  </m:oMath>
                </a14:m>
                <a:r>
                  <a:rPr lang="hr-HR" sz="18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149</m:t>
                        </m:r>
                      </m:num>
                      <m:den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169</m:t>
                        </m:r>
                      </m:den>
                    </m:f>
                  </m:oMath>
                </a14:m>
                <a:endParaRPr lang="hr-HR" sz="1800" dirty="0"/>
              </a:p>
              <a:p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hr-HR" sz="1800" dirty="0"/>
              </a:p>
              <a:p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149</m:t>
                                </m:r>
                              </m:num>
                              <m:den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169</m:t>
                                </m:r>
                              </m:den>
                            </m:f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210</m:t>
                                </m:r>
                              </m:num>
                              <m:den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79</m:t>
                                </m:r>
                              </m:den>
                            </m:f>
                          </m:num>
                          <m:den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149</m:t>
                                </m:r>
                              </m:num>
                              <m:den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169</m:t>
                                </m:r>
                              </m:den>
                            </m:f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210</m:t>
                                </m:r>
                              </m:num>
                              <m:den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79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−1.77657</m:t>
                            </m:r>
                          </m:num>
                          <m:den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3.34364</m:t>
                            </m:r>
                          </m:den>
                        </m:f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</a:rPr>
                      <m:t>=0.53133</m:t>
                    </m:r>
                  </m:oMath>
                </a14:m>
                <a:endParaRPr lang="hr-HR" sz="1800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𝟓𝟗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hr-HR" sz="1800" b="1" dirty="0">
                  <a:solidFill>
                    <a:srgbClr val="FF0000"/>
                  </a:solidFill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1324" y="1520975"/>
                <a:ext cx="7211187" cy="30840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315" y="1617303"/>
            <a:ext cx="3461469" cy="27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2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t="3291" r="379"/>
          <a:stretch/>
        </p:blipFill>
        <p:spPr>
          <a:xfrm>
            <a:off x="1939155" y="225083"/>
            <a:ext cx="5265689" cy="46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5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7950" y="0"/>
            <a:ext cx="5048100" cy="506437"/>
          </a:xfrm>
        </p:spPr>
        <p:txBody>
          <a:bodyPr/>
          <a:lstStyle/>
          <a:p>
            <a:r>
              <a:rPr lang="hr-HR" b="1" dirty="0"/>
              <a:t>DIRALIŠTA KRUŽNICE IGLE I </a:t>
            </a:r>
            <a:r>
              <a:rPr lang="hr-HR" b="1" dirty="0" smtClean="0"/>
              <a:t>PLOČE(45)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r="317" b="5929"/>
          <a:stretch/>
        </p:blipFill>
        <p:spPr>
          <a:xfrm>
            <a:off x="1812971" y="537823"/>
            <a:ext cx="5518058" cy="42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21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/>
              <a:t>OPĆENITO O PLOČAMA</a:t>
            </a:r>
            <a:endParaRPr sz="2400" b="1" dirty="0"/>
          </a:p>
        </p:txBody>
      </p:sp>
      <p:sp>
        <p:nvSpPr>
          <p:cNvPr id="275" name="Google Shape;275;p13"/>
          <p:cNvSpPr txBox="1">
            <a:spLocks noGrp="1"/>
          </p:cNvSpPr>
          <p:nvPr>
            <p:ph type="body" idx="2"/>
          </p:nvPr>
        </p:nvSpPr>
        <p:spPr>
          <a:xfrm>
            <a:off x="1248675" y="3829725"/>
            <a:ext cx="66465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B4A7D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 dirty="0">
              <a:solidFill>
                <a:srgbClr val="B4A7D6"/>
              </a:solidFill>
            </a:endParaRPr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1"/>
          </p:nvPr>
        </p:nvSpPr>
        <p:spPr>
          <a:xfrm>
            <a:off x="1248675" y="1597100"/>
            <a:ext cx="6973042" cy="29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dirty="0" smtClean="0"/>
              <a:t>-</a:t>
            </a:r>
            <a:r>
              <a:rPr lang="hr-HR" sz="1600" dirty="0" err="1" smtClean="0"/>
              <a:t>gramofoska</a:t>
            </a:r>
            <a:r>
              <a:rPr lang="hr-HR" sz="1600" dirty="0" smtClean="0"/>
              <a:t> ploča ili vinil je vrsta analogne pohrane zvuka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dirty="0" smtClean="0"/>
              <a:t>-nosač zvučnih informacija koje su sadržane na brazdama kao mikroskopski sitne izbočine i </a:t>
            </a:r>
            <a:r>
              <a:rPr lang="hr-HR" sz="1600" dirty="0" err="1" smtClean="0"/>
              <a:t>neravine</a:t>
            </a:r>
            <a:endParaRPr lang="hr-HR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dirty="0" smtClean="0"/>
              <a:t>-igla prilikom reprodukcije titra u skladu s pretvorbom električnog napona u zvuk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77" name="Google Shape;277;p13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DIRALIŠTA KRUŽNICE IGLE I PLOČE</a:t>
            </a:r>
            <a:br>
              <a:rPr lang="hr-HR" b="1" dirty="0"/>
            </a:b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1324" y="1147800"/>
                <a:ext cx="7211187" cy="3691829"/>
              </a:xfrm>
            </p:spPr>
            <p:txBody>
              <a:bodyPr numCol="2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=76.5625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−18</m:t>
                            </m:r>
                          </m:e>
                        </m:d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=506.25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−36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+324+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+100=506.25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−100+506.25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−100+506.25=76.5625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=324+100−506.25+76.5625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−91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=−36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320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91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320</m:t>
                            </m:r>
                          </m:den>
                        </m:f>
                        <m:r>
                          <a:rPr lang="hr-H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=76.5625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819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8281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102400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=76.5625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106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819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−76.48163=0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819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800</m:t>
                            </m:r>
                          </m:den>
                        </m:f>
                        <m:r>
                          <a:rPr lang="hr-HR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819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den>
                                </m:f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>
                                <a:latin typeface="Cambria Math" panose="02040503050406030204" pitchFamily="18" charset="0"/>
                              </a:rPr>
                              <m:t>4×</m:t>
                            </m:r>
                            <m:f>
                              <m:f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106</m:t>
                                </m:r>
                              </m:num>
                              <m:den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×(−76.48163)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212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−819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800</m:t>
                            </m:r>
                          </m:den>
                        </m:f>
                        <m:r>
                          <a:rPr lang="hr-HR" i="1">
                            <a:latin typeface="Cambria Math" panose="02040503050406030204" pitchFamily="18" charset="0"/>
                          </a:rPr>
                          <m:t>±36.03022</m:t>
                        </m:r>
                      </m:num>
                      <m:den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212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=4.12812</m:t>
                    </m:r>
                  </m:oMath>
                </a14:m>
                <a:r>
                  <a:rPr lang="hr-H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=−7.714991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=−4.36957    </m:t>
                    </m:r>
                  </m:oMath>
                </a14:m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=7.580851</m:t>
                    </m:r>
                  </m:oMath>
                </a14:m>
                <a:endParaRPr lang="hr-HR" dirty="0" smtClean="0"/>
              </a:p>
              <a:p>
                <a:r>
                  <a:rPr lang="hr-HR" sz="1800" b="1" dirty="0" smtClean="0">
                    <a:solidFill>
                      <a:srgbClr val="FF0000"/>
                    </a:solidFill>
                  </a:rPr>
                  <a:t>E(4.12812,-7.714991)</a:t>
                </a:r>
              </a:p>
              <a:p>
                <a:r>
                  <a:rPr lang="hr-HR" sz="1800" b="1" dirty="0" smtClean="0">
                    <a:solidFill>
                      <a:srgbClr val="FF0000"/>
                    </a:solidFill>
                  </a:rPr>
                  <a:t>F(-4.36957,7.580851)</a:t>
                </a:r>
                <a:endParaRPr lang="hr-HR" sz="1800" b="1" dirty="0">
                  <a:solidFill>
                    <a:srgbClr val="FF0000"/>
                  </a:solidFill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1324" y="1147800"/>
                <a:ext cx="7211187" cy="3691829"/>
              </a:xfrm>
              <a:blipFill>
                <a:blip r:embed="rId4"/>
                <a:stretch>
                  <a:fillRect b="-56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8177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7950" y="0"/>
            <a:ext cx="5048100" cy="851095"/>
          </a:xfrm>
        </p:spPr>
        <p:txBody>
          <a:bodyPr/>
          <a:lstStyle/>
          <a:p>
            <a:r>
              <a:rPr lang="hr-HR" b="1" dirty="0"/>
              <a:t>DIRALIŠTA KRUŽNICE IGLE I PLOČE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1324" y="956603"/>
                <a:ext cx="7428275" cy="4009407"/>
              </a:xfrm>
            </p:spPr>
            <p:txBody>
              <a:bodyPr numCol="2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=21.16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−18</m:t>
                            </m:r>
                          </m:e>
                        </m:d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=506.25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−36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+324+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+100=506.25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−100+506.25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−324+20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−100+506.25=21.16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=324+100−506.25+21.16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−6109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=−36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6109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6109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2000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6109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2000</m:t>
                            </m:r>
                          </m:den>
                        </m:f>
                        <m:r>
                          <a:rPr lang="hr-H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=21.16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+10.9962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+9.32997=21.16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106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+10.9962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−11.83003=0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−10.9962</m:t>
                        </m:r>
                        <m:r>
                          <a:rPr lang="hr-HR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10.9962</m:t>
                                </m:r>
                              </m:e>
                              <m:sup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106</m:t>
                                </m:r>
                              </m:num>
                              <m:den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(−11.83003)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212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−10.9962±17.93192</m:t>
                        </m:r>
                      </m:num>
                      <m:den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212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=0.81789</m:t>
                    </m:r>
                  </m:oMath>
                </a14:m>
                <a:r>
                  <a:rPr lang="hr-H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=−4.526702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=−3.41133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=3.085894</m:t>
                    </m:r>
                  </m:oMath>
                </a14:m>
                <a:endParaRPr lang="hr-HR" dirty="0"/>
              </a:p>
              <a:p>
                <a:r>
                  <a:rPr lang="hr-HR" sz="1800" b="1" dirty="0" smtClean="0">
                    <a:solidFill>
                      <a:srgbClr val="FF0000"/>
                    </a:solidFill>
                  </a:rPr>
                  <a:t>G(0.81789,-4.525702)</a:t>
                </a:r>
              </a:p>
              <a:p>
                <a:r>
                  <a:rPr lang="hr-HR" sz="1800" b="1" dirty="0" smtClean="0">
                    <a:solidFill>
                      <a:srgbClr val="FF0000"/>
                    </a:solidFill>
                  </a:rPr>
                  <a:t>H(-3.41133,3.085894)</a:t>
                </a:r>
                <a:endParaRPr lang="hr-HR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1324" y="956603"/>
                <a:ext cx="7428275" cy="40094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5451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TANGENTE(45)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4" y="869865"/>
            <a:ext cx="7145131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7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TANGENTE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64501" y="1421275"/>
                <a:ext cx="4546929" cy="30840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hr-HR" sz="1800" b="1" dirty="0" smtClean="0"/>
                  <a:t>TANGENTA VANJSKE BRAZDE</a:t>
                </a:r>
              </a:p>
              <a:p>
                <a:r>
                  <a:rPr lang="hr-HR" dirty="0"/>
                  <a:t>E(4.12812,-7.714991)   S(0,0)  r=15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4.12812−0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−7.714991−0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=225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4.12812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−7.714991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=225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−7.714991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=−4.12812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𝟓𝟑𝟓𝟎𝟖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𝟏𝟔𝟒</m:t>
                    </m:r>
                  </m:oMath>
                </a14:m>
                <a:endParaRPr lang="hr-HR" sz="1800" b="1" dirty="0">
                  <a:solidFill>
                    <a:srgbClr val="FF0000"/>
                  </a:solidFill>
                </a:endParaRPr>
              </a:p>
              <a:p>
                <a:pPr marL="139700" indent="0">
                  <a:buNone/>
                </a:pPr>
                <a:endParaRPr lang="hr-HR" sz="1800" dirty="0"/>
              </a:p>
            </p:txBody>
          </p:sp>
        </mc:Choice>
        <mc:Fallback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4501" y="1421275"/>
                <a:ext cx="4546929" cy="3084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24" y="1902097"/>
            <a:ext cx="3803110" cy="19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2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TANGENTE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8188" y="1506774"/>
                <a:ext cx="3845183" cy="30840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hr-HR" sz="1800" b="1" dirty="0" smtClean="0"/>
                  <a:t>TANGENTA UNUTARNJE BRAZDE</a:t>
                </a:r>
              </a:p>
              <a:p>
                <a:r>
                  <a:rPr lang="hr-HR" dirty="0"/>
                  <a:t>G(0.81789,-4.526702)  S(0,0)  r=5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0.81789−0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−4.526702−0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0.81789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−4.526702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−4.526702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=−0.81789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𝟏𝟖𝟎𝟔𝟖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𝟓𝟐𝟐𝟕𝟖</m:t>
                    </m:r>
                  </m:oMath>
                </a14:m>
                <a:endParaRPr lang="hr-HR" sz="1800" b="1" dirty="0">
                  <a:solidFill>
                    <a:srgbClr val="FF0000"/>
                  </a:solidFill>
                </a:endParaRPr>
              </a:p>
              <a:p>
                <a:pPr marL="139700" indent="0">
                  <a:buNone/>
                </a:pPr>
                <a:endParaRPr lang="hr-HR" sz="1800" b="1" dirty="0"/>
              </a:p>
            </p:txBody>
          </p:sp>
        </mc:Choice>
        <mc:Fallback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8188" y="1506774"/>
                <a:ext cx="3845183" cy="3084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33858"/>
            <a:ext cx="4297650" cy="22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4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KUT IZMEĐU PRAVACA POČETNE I ZAVRŠNE POZICIJE IGLE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zervirano mjesto teksta 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1271239"/>
                <a:ext cx="4170075" cy="3612995"/>
              </a:xfrm>
            </p:spPr>
            <p:txBody>
              <a:bodyPr/>
              <a:lstStyle/>
              <a:p>
                <a:r>
                  <a:rPr lang="hr-HR" sz="1400" dirty="0" smtClean="0"/>
                  <a:t>E(4.12812,-7.714991)  Si(18,10)  </a:t>
                </a:r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hr-HR" sz="14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+7.714991=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10+7.714991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18−4.12812</m:t>
                        </m:r>
                      </m:den>
                    </m:f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−4.12812</m:t>
                        </m:r>
                      </m:e>
                    </m:d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+7.714991=1.27704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−5.27177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𝟐𝟕𝟕𝟎𝟒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𝟗𝟖𝟔𝟕𝟔𝟏</m:t>
                    </m:r>
                  </m:oMath>
                </a14:m>
                <a:endParaRPr lang="hr-HR" b="1" dirty="0">
                  <a:solidFill>
                    <a:srgbClr val="FF0000"/>
                  </a:solidFill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7" name="Rezervirano mjesto teksta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71239"/>
                <a:ext cx="4170075" cy="36129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teksta 7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669127" y="1271239"/>
                <a:ext cx="3909877" cy="3612995"/>
              </a:xfrm>
            </p:spPr>
            <p:txBody>
              <a:bodyPr/>
              <a:lstStyle/>
              <a:p>
                <a:r>
                  <a:rPr lang="hr-HR" sz="1400" dirty="0" smtClean="0"/>
                  <a:t>G(0.81789,-4.526702)    Si(18,10)  </a:t>
                </a:r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hr-HR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+4.526702=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10+4.526702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18−0.81789</m:t>
                        </m:r>
                      </m:den>
                    </m:f>
                    <m:d>
                      <m:d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−0.81789</m:t>
                        </m:r>
                      </m:e>
                    </m:d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+4.526702=0.84546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−0.69149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𝟖𝟒𝟓𝟒𝟔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𝟐𝟏𝟖𝟏𝟗𝟐</m:t>
                    </m:r>
                  </m:oMath>
                </a14:m>
                <a:endParaRPr lang="hr-HR" b="1" dirty="0">
                  <a:solidFill>
                    <a:srgbClr val="FF0000"/>
                  </a:solidFill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8" name="Rezervirano mjesto teksta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669127" y="1271239"/>
                <a:ext cx="3909877" cy="361299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203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KUT IZMEĐU PRAVACA POČETNE I ZAVRŠNE POZICIJE IGLE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1325" y="1520975"/>
                <a:ext cx="7599260" cy="3084000"/>
              </a:xfrm>
            </p:spPr>
            <p:txBody>
              <a:bodyPr/>
              <a:lstStyle/>
              <a:p>
                <a:r>
                  <a:rPr lang="hr-HR" sz="1800" dirty="0" smtClean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</a:rPr>
                      <m:t>=1.27704</m:t>
                    </m:r>
                  </m:oMath>
                </a14:m>
                <a:r>
                  <a:rPr lang="hr-HR" sz="18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hr-HR" sz="1800" i="1">
                        <a:latin typeface="Cambria Math" panose="02040503050406030204" pitchFamily="18" charset="0"/>
                      </a:rPr>
                      <m:t>=0.84546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1800" dirty="0"/>
              </a:p>
              <a:p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hr-HR" sz="1800" dirty="0"/>
              </a:p>
              <a:p>
                <a14:m>
                  <m:oMath xmlns:m="http://schemas.openxmlformats.org/officeDocument/2006/math">
                    <m:r>
                      <a:rPr lang="hr-HR" sz="18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0.84546−1.27704</m:t>
                            </m:r>
                          </m:num>
                          <m:den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1+0.84546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1.27704</m:t>
                            </m:r>
                          </m:den>
                        </m:f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−0.43158</m:t>
                            </m:r>
                          </m:num>
                          <m:den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2.07969</m:t>
                            </m:r>
                          </m:den>
                        </m:f>
                      </m:e>
                    </m:d>
                    <m:r>
                      <a:rPr lang="hr-HR" sz="1800" i="1">
                        <a:latin typeface="Cambria Math" panose="02040503050406030204" pitchFamily="18" charset="0"/>
                      </a:rPr>
                      <m:t>=0.20752</m:t>
                    </m:r>
                  </m:oMath>
                </a14:m>
                <a:endParaRPr lang="hr-HR" sz="1800" dirty="0"/>
              </a:p>
              <a:p>
                <a14:m>
                  <m:oMath xmlns:m="http://schemas.openxmlformats.org/officeDocument/2006/math"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𝟒𝟑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hr-H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hr-HR" sz="1800" b="1" dirty="0">
                  <a:solidFill>
                    <a:srgbClr val="FF0000"/>
                  </a:solidFill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1325" y="1520975"/>
                <a:ext cx="7599260" cy="3084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888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KRUŽNI VIJENCI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10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1376" y="1345581"/>
                <a:ext cx="3783499" cy="3560956"/>
              </a:xfrm>
            </p:spPr>
            <p:txBody>
              <a:bodyPr/>
              <a:lstStyle/>
              <a:p>
                <a:r>
                  <a:rPr lang="hr-HR" sz="1400" dirty="0"/>
                  <a:t>33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hr-HR" sz="1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=225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=14.4</m:t>
                    </m:r>
                  </m:oMath>
                </a14:m>
                <a:r>
                  <a:rPr lang="hr-HR" sz="1400" dirty="0"/>
                  <a:t>  </a:t>
                </a:r>
                <a:r>
                  <a:rPr lang="hr-HR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=207.36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hr-HR" sz="1400" dirty="0"/>
                  <a:t>     </a:t>
                </a:r>
                <a:r>
                  <a:rPr lang="hr-HR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=225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−207.36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hr-HR" sz="1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=225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−25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hr-HR" sz="1400" b="1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1" name="Rezervirano mjesto teksta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1376" y="1345581"/>
                <a:ext cx="3783499" cy="35609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zervirano mjesto teksta 11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669128" y="1345581"/>
                <a:ext cx="3783496" cy="3433169"/>
              </a:xfrm>
            </p:spPr>
            <p:txBody>
              <a:bodyPr/>
              <a:lstStyle/>
              <a:p>
                <a:r>
                  <a:rPr lang="hr-HR" sz="1400" dirty="0"/>
                  <a:t>45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=8.75</m:t>
                    </m:r>
                  </m:oMath>
                </a14:m>
                <a:r>
                  <a:rPr lang="hr-HR" sz="1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1225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=8.4</m:t>
                    </m:r>
                  </m:oMath>
                </a14:m>
                <a:r>
                  <a:rPr lang="hr-HR" sz="1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=70.56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=4.6</m:t>
                    </m:r>
                  </m:oMath>
                </a14:m>
                <a:r>
                  <a:rPr lang="hr-HR" sz="1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=21.16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1225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−70.56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𝟐𝟒𝟎𝟏</m:t>
                        </m:r>
                      </m:num>
                      <m:den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𝟒𝟎𝟎</m:t>
                        </m:r>
                      </m:den>
                    </m:f>
                    <m:r>
                      <a:rPr lang="hr-H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hr-HR" sz="1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1225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−21.16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𝟓𝟓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𝟒𝟎𝟐𝟓</m:t>
                    </m:r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hr-H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hr-HR" sz="1400" b="1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2" name="Rezervirano mjesto teksta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669128" y="1345581"/>
                <a:ext cx="3783496" cy="343316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3696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BRZINE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1325" y="1520975"/>
                <a:ext cx="7599260" cy="3084000"/>
              </a:xfrm>
            </p:spPr>
            <p:txBody>
              <a:bodyPr/>
              <a:lstStyle/>
              <a:p>
                <a:r>
                  <a:rPr lang="hr-HR" dirty="0" smtClean="0"/>
                  <a:t>-malo fizike</a:t>
                </a:r>
              </a:p>
              <a:p>
                <a:r>
                  <a:rPr lang="hr-HR" dirty="0" smtClean="0"/>
                  <a:t>-približavanjem igle prema središtu linearne brzina se smanjuje</a:t>
                </a:r>
              </a:p>
              <a:p>
                <a:r>
                  <a:rPr lang="hr-HR" dirty="0" smtClean="0"/>
                  <a:t>Primjer: </a:t>
                </a:r>
                <a:r>
                  <a:rPr lang="hr-HR" dirty="0" err="1" smtClean="0"/>
                  <a:t>The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Dark</a:t>
                </a:r>
                <a:r>
                  <a:rPr lang="hr-HR" dirty="0" smtClean="0"/>
                  <a:t> Side </a:t>
                </a:r>
                <a:r>
                  <a:rPr lang="hr-HR" dirty="0" err="1" smtClean="0"/>
                  <a:t>Of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The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Moon</a:t>
                </a:r>
                <a:endParaRPr lang="hr-HR" dirty="0" smtClean="0"/>
              </a:p>
              <a:p>
                <a:r>
                  <a:rPr lang="hr-HR" dirty="0" smtClean="0"/>
                  <a:t>Money -&gt;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=6,122∗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hr-H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hr-HR" dirty="0" smtClean="0"/>
                  <a:t> </a:t>
                </a:r>
              </a:p>
              <a:p>
                <a:r>
                  <a:rPr lang="hr-HR" dirty="0" smtClean="0"/>
                  <a:t>ova pjesma nalazi se na početku strane B</a:t>
                </a:r>
              </a:p>
              <a:p>
                <a:r>
                  <a:rPr lang="hr-HR" dirty="0" err="1" smtClean="0"/>
                  <a:t>The</a:t>
                </a:r>
                <a:r>
                  <a:rPr lang="hr-HR" dirty="0" smtClean="0"/>
                  <a:t> Great </a:t>
                </a:r>
                <a:r>
                  <a:rPr lang="hr-HR" dirty="0" err="1" smtClean="0"/>
                  <a:t>Gig</a:t>
                </a:r>
                <a:r>
                  <a:rPr lang="hr-HR" dirty="0" smtClean="0"/>
                  <a:t> In </a:t>
                </a:r>
                <a:r>
                  <a:rPr lang="hr-HR" dirty="0" err="1" smtClean="0"/>
                  <a:t>The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Sky</a:t>
                </a:r>
                <a:r>
                  <a:rPr lang="hr-HR" dirty="0" smtClean="0"/>
                  <a:t>-&gt;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=5,98∗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hr-HR" dirty="0" smtClean="0"/>
                  <a:t> </a:t>
                </a:r>
              </a:p>
              <a:p>
                <a:r>
                  <a:rPr lang="hr-HR" dirty="0" smtClean="0"/>
                  <a:t>ova pjesma nalazi se na kraju strane A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1325" y="1520975"/>
                <a:ext cx="7599260" cy="3084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250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BRZINE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zervirano mjesto teksta 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6507" y="1323278"/>
                <a:ext cx="3717074" cy="3538654"/>
              </a:xfrm>
            </p:spPr>
            <p:txBody>
              <a:bodyPr/>
              <a:lstStyle/>
              <a:p>
                <a:r>
                  <a:rPr lang="hr-HR" sz="1400" dirty="0"/>
                  <a:t>33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=33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=0,55556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×0.55556=3.49066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=3.49066∗15=52.35988  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=3.49066∗5=17.4533 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1400" dirty="0"/>
              </a:p>
              <a:p>
                <a:pPr marL="1028700" lvl="2" indent="0" algn="r">
                  <a:buNone/>
                </a:pPr>
                <a:r>
                  <a:rPr lang="hr-HR" sz="6000" dirty="0" smtClean="0">
                    <a:solidFill>
                      <a:schemeClr val="accent3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zervirano mjesto teksta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6507" y="1323278"/>
                <a:ext cx="3717074" cy="35386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teksta 7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873567" y="1323278"/>
                <a:ext cx="4129183" cy="3538654"/>
              </a:xfrm>
            </p:spPr>
            <p:txBody>
              <a:bodyPr/>
              <a:lstStyle/>
              <a:p>
                <a:r>
                  <a:rPr lang="hr-HR" sz="1400" dirty="0"/>
                  <a:t>45</a:t>
                </a:r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=45 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  <m:r>
                      <a:rPr lang="hr-HR" sz="1400" i="1">
                        <a:latin typeface="Cambria Math" panose="02040503050406030204" pitchFamily="18" charset="0"/>
                      </a:rPr>
                      <m:t>=0,75</m:t>
                    </m:r>
                    <m:f>
                      <m:f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r>
                      <a:rPr lang="hr-HR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×0.75=4.71239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=4.71239∗15=70.68585  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hr-H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hr-HR" sz="1400" i="1">
                        <a:latin typeface="Cambria Math" panose="02040503050406030204" pitchFamily="18" charset="0"/>
                      </a:rPr>
                      <m:t>=4.71239∗5=23.56195 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hr-H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1400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8" name="Rezervirano mjesto teksta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873567" y="1323278"/>
                <a:ext cx="4129183" cy="353865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10" name="TekstniOkvir 9"/>
          <p:cNvSpPr txBox="1"/>
          <p:nvPr/>
        </p:nvSpPr>
        <p:spPr>
          <a:xfrm>
            <a:off x="3575824" y="1671598"/>
            <a:ext cx="1200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/>
              <a:t>FREKVENCIJA</a:t>
            </a:r>
            <a:endParaRPr lang="hr-HR" sz="1000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624388" y="2010870"/>
            <a:ext cx="115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/>
              <a:t>KUTNA BRZINA</a:t>
            </a:r>
            <a:endParaRPr lang="hr-HR" sz="1000" b="1" dirty="0"/>
          </a:p>
        </p:txBody>
      </p:sp>
      <p:sp>
        <p:nvSpPr>
          <p:cNvPr id="22" name="Desna vitičasta zagrada 21"/>
          <p:cNvSpPr/>
          <p:nvPr/>
        </p:nvSpPr>
        <p:spPr>
          <a:xfrm>
            <a:off x="3501482" y="2807386"/>
            <a:ext cx="215590" cy="735980"/>
          </a:xfrm>
          <a:prstGeom prst="rightBrace">
            <a:avLst/>
          </a:prstGeom>
          <a:noFill/>
          <a:ln w="25400">
            <a:solidFill>
              <a:schemeClr val="accent3">
                <a:shade val="95000"/>
                <a:satMod val="10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/>
          <p:cNvSpPr txBox="1"/>
          <p:nvPr/>
        </p:nvSpPr>
        <p:spPr>
          <a:xfrm>
            <a:off x="3701072" y="2789299"/>
            <a:ext cx="116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/>
              <a:t>LINEARNE BRZINE</a:t>
            </a:r>
            <a:endParaRPr lang="hr-HR" sz="1000" b="1" dirty="0"/>
          </a:p>
        </p:txBody>
      </p:sp>
      <p:sp>
        <p:nvSpPr>
          <p:cNvPr id="24" name="Strelica lijevo-desno 23"/>
          <p:cNvSpPr/>
          <p:nvPr/>
        </p:nvSpPr>
        <p:spPr>
          <a:xfrm>
            <a:off x="3501482" y="2231140"/>
            <a:ext cx="1494264" cy="152957"/>
          </a:xfrm>
          <a:prstGeom prst="left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lijevo-desno 24"/>
          <p:cNvSpPr/>
          <p:nvPr/>
        </p:nvSpPr>
        <p:spPr>
          <a:xfrm>
            <a:off x="3501482" y="1873405"/>
            <a:ext cx="1442225" cy="178419"/>
          </a:xfrm>
          <a:prstGeom prst="left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Lijeva vitičasta zagrada 25"/>
          <p:cNvSpPr/>
          <p:nvPr/>
        </p:nvSpPr>
        <p:spPr>
          <a:xfrm>
            <a:off x="4846350" y="2557346"/>
            <a:ext cx="97357" cy="8400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Lijeva vitičasta zagrada 2"/>
          <p:cNvSpPr/>
          <p:nvPr/>
        </p:nvSpPr>
        <p:spPr>
          <a:xfrm>
            <a:off x="4884234" y="2475914"/>
            <a:ext cx="157232" cy="823541"/>
          </a:xfrm>
          <a:prstGeom prst="leftBrace">
            <a:avLst/>
          </a:prstGeom>
          <a:noFill/>
          <a:ln w="28575">
            <a:solidFill>
              <a:schemeClr val="accent3">
                <a:shade val="95000"/>
                <a:satMod val="10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048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 animBg="1"/>
      <p:bldP spid="23" grpId="0"/>
      <p:bldP spid="24" grpId="0" animBg="1"/>
      <p:bldP spid="2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/>
              <a:t>VRSTE PLOČA</a:t>
            </a:r>
            <a:endParaRPr lang="hr-HR" sz="2000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143" y="1147800"/>
            <a:ext cx="7020339" cy="3439966"/>
          </a:xfrm>
        </p:spPr>
        <p:txBody>
          <a:bodyPr/>
          <a:lstStyle/>
          <a:p>
            <a:pPr marL="114300" indent="0">
              <a:buNone/>
            </a:pPr>
            <a:r>
              <a:rPr lang="hr-HR" dirty="0" smtClean="0"/>
              <a:t>LONG PLAY</a:t>
            </a:r>
          </a:p>
          <a:p>
            <a:pPr marL="114300" indent="0">
              <a:buNone/>
            </a:pPr>
            <a:r>
              <a:rPr lang="hr-HR" dirty="0" smtClean="0"/>
              <a:t>-promjer-&gt;30 cm      </a:t>
            </a:r>
          </a:p>
          <a:p>
            <a:pPr marL="114300" indent="0">
              <a:buNone/>
            </a:pPr>
            <a:r>
              <a:rPr lang="hr-HR" dirty="0" smtClean="0"/>
              <a:t>-33 1/3 o/min</a:t>
            </a:r>
          </a:p>
          <a:p>
            <a:pPr marL="114300" indent="0">
              <a:buNone/>
            </a:pPr>
            <a:r>
              <a:rPr lang="hr-HR" dirty="0" smtClean="0"/>
              <a:t>SINGL</a:t>
            </a:r>
          </a:p>
          <a:p>
            <a:pPr marL="114300" indent="0">
              <a:buNone/>
            </a:pPr>
            <a:r>
              <a:rPr lang="hr-HR" dirty="0" smtClean="0"/>
              <a:t>-promjer-&gt;17,5 cm</a:t>
            </a:r>
          </a:p>
          <a:p>
            <a:pPr marL="114300" indent="0">
              <a:buNone/>
            </a:pPr>
            <a:r>
              <a:rPr lang="hr-HR" dirty="0" smtClean="0"/>
              <a:t>-45 o/min</a:t>
            </a:r>
          </a:p>
          <a:p>
            <a:pPr marL="114300" indent="0">
              <a:buNone/>
            </a:pPr>
            <a:r>
              <a:rPr lang="hr-HR" dirty="0" smtClean="0"/>
              <a:t>EXTENDED PLAY</a:t>
            </a:r>
          </a:p>
          <a:p>
            <a:pPr marL="114300" indent="0">
              <a:buNone/>
            </a:pPr>
            <a:r>
              <a:rPr lang="hr-HR" dirty="0" smtClean="0"/>
              <a:t>-promjer-&gt;17,5 cm</a:t>
            </a:r>
          </a:p>
          <a:p>
            <a:pPr marL="114300" indent="0">
              <a:buNone/>
            </a:pPr>
            <a:r>
              <a:rPr lang="hr-HR" dirty="0" smtClean="0"/>
              <a:t>-45 o/min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75" y="1203838"/>
            <a:ext cx="1380965" cy="10357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6" y="2295600"/>
            <a:ext cx="2047950" cy="9306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6" y="3303605"/>
            <a:ext cx="1294248" cy="1309936"/>
          </a:xfrm>
          <a:prstGeom prst="rect">
            <a:avLst/>
          </a:prstGeom>
        </p:spPr>
      </p:pic>
      <p:sp>
        <p:nvSpPr>
          <p:cNvPr id="4" name="Strelica udesno 3"/>
          <p:cNvSpPr/>
          <p:nvPr/>
        </p:nvSpPr>
        <p:spPr>
          <a:xfrm>
            <a:off x="4033174" y="1721700"/>
            <a:ext cx="1754459" cy="223024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257" y="2617671"/>
            <a:ext cx="1780186" cy="28653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219" y="3815304"/>
            <a:ext cx="178018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93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SILE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58727" y="1520975"/>
            <a:ext cx="5338688" cy="3084000"/>
          </a:xfrm>
        </p:spPr>
        <p:txBody>
          <a:bodyPr/>
          <a:lstStyle/>
          <a:p>
            <a:r>
              <a:rPr lang="hr-HR" dirty="0" smtClean="0"/>
              <a:t>sila na gramofonu odnosi se na način na koji igla pritišče ploču prilikom sviranja glazbe</a:t>
            </a:r>
          </a:p>
          <a:p>
            <a:r>
              <a:rPr lang="hr-HR" dirty="0" smtClean="0"/>
              <a:t>svrha sile je određivanje količine težine kojom igla stoji na ploči</a:t>
            </a:r>
          </a:p>
          <a:p>
            <a:r>
              <a:rPr lang="hr-HR" dirty="0" err="1" smtClean="0"/>
              <a:t>antiskating</a:t>
            </a:r>
            <a:r>
              <a:rPr lang="hr-HR" dirty="0" smtClean="0"/>
              <a:t> </a:t>
            </a:r>
            <a:r>
              <a:rPr lang="hr-HR" dirty="0" err="1" smtClean="0"/>
              <a:t>force</a:t>
            </a:r>
            <a:r>
              <a:rPr lang="hr-HR" dirty="0"/>
              <a:t> </a:t>
            </a:r>
            <a:r>
              <a:rPr lang="hr-HR" dirty="0" smtClean="0"/>
              <a:t>je još jedna sila prisutna na gramofonu</a:t>
            </a:r>
          </a:p>
          <a:p>
            <a:r>
              <a:rPr lang="hr-HR" dirty="0" smtClean="0"/>
              <a:t>ona održava jednaku silu na unutarnjoj i vanjskoj strani igle da bi bila </a:t>
            </a:r>
            <a:r>
              <a:rPr lang="hr-HR" dirty="0" err="1" smtClean="0"/>
              <a:t>stabilana</a:t>
            </a:r>
            <a:r>
              <a:rPr lang="hr-HR" dirty="0" smtClean="0"/>
              <a:t> unutar brazde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59" y="830490"/>
            <a:ext cx="2619375" cy="17430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6" y="2648386"/>
            <a:ext cx="2449962" cy="23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97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DULJINA BRAZDE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3" y="1273814"/>
            <a:ext cx="3849331" cy="3687336"/>
          </a:xfrm>
          <a:prstGeom prst="rect">
            <a:avLst/>
          </a:prstGeom>
        </p:spPr>
      </p:pic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2" y="1495553"/>
            <a:ext cx="4564563" cy="29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76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TRETMAN ZA AUDIOFILE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01324" y="1520975"/>
            <a:ext cx="7643865" cy="3084000"/>
          </a:xfrm>
        </p:spPr>
        <p:txBody>
          <a:bodyPr/>
          <a:lstStyle/>
          <a:p>
            <a:r>
              <a:rPr lang="hr-HR" dirty="0" smtClean="0"/>
              <a:t>kako bi proizvedena glazba bila savršena bitno je namjestiti idealnu težinu kojom igla pritišće ploču</a:t>
            </a:r>
          </a:p>
          <a:p>
            <a:r>
              <a:rPr lang="hr-HR" dirty="0" smtClean="0"/>
              <a:t>kada su sile namještene idealno pravac koji prolazi kroz iglu je tangenta na brazdu kroz koju prolazi</a:t>
            </a:r>
          </a:p>
          <a:p>
            <a:r>
              <a:rPr lang="hr-HR" dirty="0" smtClean="0"/>
              <a:t>linearna brzina se smanjuje prema kraju ploče zbog toga što se smanjuje radijus pa se tako smanjuje i kvaliteta zvuka</a:t>
            </a:r>
          </a:p>
          <a:p>
            <a:r>
              <a:rPr lang="hr-HR" dirty="0" smtClean="0"/>
              <a:t>pa tako postoje neke ploče koje imaju radijus 15 cm (veličine kao 33 1/3), ali se vrte brzinom 45 o/min</a:t>
            </a:r>
          </a:p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9213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01324" y="1421275"/>
            <a:ext cx="6869111" cy="3084000"/>
          </a:xfrm>
        </p:spPr>
        <p:txBody>
          <a:bodyPr/>
          <a:lstStyle/>
          <a:p>
            <a:r>
              <a:rPr lang="hr-HR" sz="1200" dirty="0">
                <a:hlinkClick r:id="rId2"/>
              </a:rPr>
              <a:t>https://</a:t>
            </a:r>
            <a:r>
              <a:rPr lang="hr-HR" sz="1200" dirty="0" smtClean="0">
                <a:hlinkClick r:id="rId2"/>
              </a:rPr>
              <a:t>en.wikipedia.org/wiki/LP_record</a:t>
            </a:r>
            <a:endParaRPr lang="hr-HR" sz="1200" dirty="0" smtClean="0"/>
          </a:p>
          <a:p>
            <a:r>
              <a:rPr lang="hr-HR" sz="1200" dirty="0">
                <a:hlinkClick r:id="rId3"/>
              </a:rPr>
              <a:t>https://</a:t>
            </a:r>
            <a:r>
              <a:rPr lang="hr-HR" sz="1200" dirty="0" smtClean="0">
                <a:hlinkClick r:id="rId3"/>
              </a:rPr>
              <a:t>math.stackexchange.com/questions/2805803/estimating-the-length-of-the-groove-on-an-lp</a:t>
            </a:r>
            <a:endParaRPr lang="hr-HR" sz="1200" dirty="0" smtClean="0"/>
          </a:p>
          <a:p>
            <a:r>
              <a:rPr lang="hr-HR" sz="1200" dirty="0">
                <a:hlinkClick r:id="rId4"/>
              </a:rPr>
              <a:t>http://www.undr.com/understatement/2012/the-math-behind-why-compact-discs-sound-better-than-vinyl-records</a:t>
            </a:r>
            <a:r>
              <a:rPr lang="hr-HR" sz="1200" dirty="0" smtClean="0">
                <a:hlinkClick r:id="rId4"/>
              </a:rPr>
              <a:t>/</a:t>
            </a:r>
            <a:endParaRPr lang="hr-HR" sz="1200" dirty="0" smtClean="0"/>
          </a:p>
          <a:p>
            <a:r>
              <a:rPr lang="hr-HR" sz="1200" dirty="0">
                <a:hlinkClick r:id="rId5"/>
              </a:rPr>
              <a:t>https://</a:t>
            </a:r>
            <a:r>
              <a:rPr lang="hr-HR" sz="1200" dirty="0" smtClean="0">
                <a:hlinkClick r:id="rId5"/>
              </a:rPr>
              <a:t>victrola.com/blogs/articles/how-do-vinyl-records-work</a:t>
            </a:r>
            <a:endParaRPr lang="hr-HR" sz="1200" dirty="0" smtClean="0"/>
          </a:p>
          <a:p>
            <a:r>
              <a:rPr lang="hr-HR" sz="1200" dirty="0">
                <a:hlinkClick r:id="rId6"/>
              </a:rPr>
              <a:t>https://</a:t>
            </a:r>
            <a:r>
              <a:rPr lang="hr-HR" sz="1200" dirty="0" smtClean="0">
                <a:hlinkClick r:id="rId6"/>
              </a:rPr>
              <a:t>cen.acs.org/articles/94/i24/Groovy-chemistry-materials-science-behind.html</a:t>
            </a:r>
            <a:endParaRPr lang="hr-HR" sz="1200" dirty="0" smtClean="0"/>
          </a:p>
          <a:p>
            <a:r>
              <a:rPr lang="hr-HR" sz="1200" dirty="0">
                <a:hlinkClick r:id="rId7"/>
              </a:rPr>
              <a:t>https://mathforums.com/threads/a-problem-involving-a-vinyl-record.49674</a:t>
            </a:r>
            <a:r>
              <a:rPr lang="hr-HR" sz="1200" dirty="0" smtClean="0">
                <a:hlinkClick r:id="rId7"/>
              </a:rPr>
              <a:t>/</a:t>
            </a:r>
            <a:endParaRPr lang="hr-HR" sz="1200" dirty="0" smtClean="0"/>
          </a:p>
          <a:p>
            <a:r>
              <a:rPr lang="hr-HR" sz="1200" dirty="0">
                <a:hlinkClick r:id="rId8"/>
              </a:rPr>
              <a:t>https://</a:t>
            </a:r>
            <a:r>
              <a:rPr lang="hr-HR" sz="1200" dirty="0" smtClean="0">
                <a:hlinkClick r:id="rId8"/>
              </a:rPr>
              <a:t>flypaper.soundfly.com/produce/vinyl-how-it-works-and-what-that-means-for-you/</a:t>
            </a:r>
            <a:endParaRPr lang="hr-HR" sz="1200" dirty="0" smtClean="0"/>
          </a:p>
          <a:p>
            <a:r>
              <a:rPr lang="hr-HR" sz="1200" dirty="0">
                <a:hlinkClick r:id="rId9"/>
              </a:rPr>
              <a:t>https://</a:t>
            </a:r>
            <a:r>
              <a:rPr lang="hr-HR" sz="1200" dirty="0" smtClean="0">
                <a:hlinkClick r:id="rId9"/>
              </a:rPr>
              <a:t>audio-advent.ghost.io/how-does-a-vinyl-record-work</a:t>
            </a:r>
            <a:r>
              <a:rPr lang="hr-HR" sz="1600" dirty="0" smtClean="0">
                <a:hlinkClick r:id="rId9"/>
              </a:rPr>
              <a:t>/</a:t>
            </a:r>
            <a:endParaRPr lang="hr-HR" sz="1600" dirty="0" smtClean="0"/>
          </a:p>
          <a:p>
            <a:r>
              <a:rPr lang="hr-HR" sz="1200" dirty="0">
                <a:hlinkClick r:id="rId10"/>
              </a:rPr>
              <a:t>https://</a:t>
            </a:r>
            <a:r>
              <a:rPr lang="hr-HR" sz="1200" dirty="0" smtClean="0">
                <a:hlinkClick r:id="rId10"/>
              </a:rPr>
              <a:t>www.britannica.com/technology/LP-record</a:t>
            </a:r>
            <a:endParaRPr lang="hr-HR" sz="1200" dirty="0" smtClean="0"/>
          </a:p>
          <a:p>
            <a:r>
              <a:rPr lang="hr-HR" sz="1200" dirty="0"/>
              <a:t>https://www.londonsoundacademy.com/blog/how-does-vinyl-work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12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32910" y="2252748"/>
            <a:ext cx="4572000" cy="2227811"/>
          </a:xfrm>
        </p:spPr>
        <p:txBody>
          <a:bodyPr/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HVALA NA PAŽNJI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800" b="1" dirty="0" smtClean="0"/>
              <a:t>ANĐELA ŠANTIĆ I BARTOL GULAM 3.A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1960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/>
              <a:t>STALNI RADIJUSI</a:t>
            </a:r>
            <a:endParaRPr lang="hr-H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48674" y="1519600"/>
                <a:ext cx="7083402" cy="30075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hr-HR" dirty="0" smtClean="0"/>
                  <a:t>RADIJUSI NA 33 1/3 o/min: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 smtClean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=225</m:t>
                    </m:r>
                  </m:oMath>
                </a14:m>
                <a:endParaRPr lang="hr-HR" sz="2400" b="0" dirty="0" smtClean="0">
                  <a:ea typeface="Cambria Math" panose="02040503050406030204" pitchFamily="18" charset="0"/>
                </a:endParaRPr>
              </a:p>
              <a:p>
                <a:pPr marL="11430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endParaRPr lang="hr-HR" sz="2400" dirty="0" smtClean="0">
                  <a:ea typeface="Cambria Math" panose="02040503050406030204" pitchFamily="18" charset="0"/>
                </a:endParaRPr>
              </a:p>
              <a:p>
                <a:pPr marL="114300" lvl="0" indent="0">
                  <a:buNone/>
                </a:pPr>
                <a:r>
                  <a:rPr lang="hr-HR" sz="2000" dirty="0" smtClean="0">
                    <a:ea typeface="Cambria Math" panose="02040503050406030204" pitchFamily="18" charset="0"/>
                  </a:rPr>
                  <a:t>RADIJUSI NA 45 o/min:</a:t>
                </a:r>
                <a:endParaRPr lang="hr-HR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r-HR" sz="2400" dirty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76.5625</m:t>
                    </m:r>
                  </m:oMath>
                </a14:m>
                <a:endParaRPr lang="hr-HR" sz="24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sz="2400" dirty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21.16</m:t>
                    </m:r>
                  </m:oMath>
                </a14:m>
                <a:endParaRPr lang="hr-HR" sz="24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hr-HR" sz="2400" dirty="0"/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8674" y="1519600"/>
                <a:ext cx="7083402" cy="30075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38" y="1192924"/>
            <a:ext cx="2462561" cy="1846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7170234" y="1323951"/>
                <a:ext cx="6130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34" y="1323951"/>
                <a:ext cx="613062" cy="215444"/>
              </a:xfrm>
              <a:prstGeom prst="rect">
                <a:avLst/>
              </a:prstGeom>
              <a:blipFill>
                <a:blip r:embed="rId7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6900903" y="1695751"/>
                <a:ext cx="39029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03" y="1695751"/>
                <a:ext cx="390293" cy="215444"/>
              </a:xfrm>
              <a:prstGeom prst="rect">
                <a:avLst/>
              </a:prstGeom>
              <a:blipFill>
                <a:blip r:embed="rId8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20" b="100000" l="7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9" y="3084969"/>
            <a:ext cx="1286256" cy="1240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7057675" y="3235292"/>
                <a:ext cx="56449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r-H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75" y="3235292"/>
                <a:ext cx="564497" cy="215444"/>
              </a:xfrm>
              <a:prstGeom prst="rect">
                <a:avLst/>
              </a:prstGeom>
              <a:blipFill>
                <a:blip r:embed="rId11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6764954" y="3225097"/>
                <a:ext cx="5066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r-H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54" y="3225097"/>
                <a:ext cx="506664" cy="215444"/>
              </a:xfrm>
              <a:prstGeom prst="rect">
                <a:avLst/>
              </a:prstGeom>
              <a:blipFill>
                <a:blip r:embed="rId1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957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RADIJUSI NA PRIMJERU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48674" y="1519600"/>
                <a:ext cx="7067635" cy="30075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hr-HR" dirty="0" smtClean="0"/>
                  <a:t>1973. Pink Floyd- „</a:t>
                </a:r>
                <a:r>
                  <a:rPr lang="hr-HR" dirty="0" err="1" smtClean="0"/>
                  <a:t>The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Dark</a:t>
                </a:r>
                <a:r>
                  <a:rPr lang="hr-HR" dirty="0" smtClean="0"/>
                  <a:t> Side </a:t>
                </a:r>
                <a:r>
                  <a:rPr lang="hr-HR" dirty="0" err="1" smtClean="0"/>
                  <a:t>Of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The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Moon</a:t>
                </a:r>
                <a:r>
                  <a:rPr lang="hr-HR" dirty="0" smtClean="0"/>
                  <a:t>”</a:t>
                </a:r>
              </a:p>
              <a:p>
                <a:pPr marL="114300" indent="0">
                  <a:buNone/>
                </a:pPr>
                <a:r>
                  <a:rPr lang="hr-HR" dirty="0" smtClean="0"/>
                  <a:t>STRANA A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dirty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210.25</m:t>
                    </m:r>
                  </m:oMath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dirty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196</m:t>
                    </m:r>
                  </m:oMath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r-HR" dirty="0" smtClean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166.41</m:t>
                    </m:r>
                  </m:oMath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dirty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132.25</m:t>
                    </m:r>
                  </m:oMath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hr-HR" dirty="0"/>
                  <a:t>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73.96</m:t>
                    </m:r>
                  </m:oMath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hr-HR" dirty="0" smtClean="0"/>
              </a:p>
              <a:p>
                <a:pPr marL="11430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tekst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8674" y="1519600"/>
                <a:ext cx="7067635" cy="30075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7" y="2172184"/>
            <a:ext cx="2020614" cy="20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69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ŠTO SMO SVE RAČUNALI</a:t>
            </a:r>
            <a:endParaRPr lang="hr-HR" sz="2800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48674" y="1519600"/>
            <a:ext cx="6775973" cy="3007500"/>
          </a:xfrm>
        </p:spPr>
        <p:txBody>
          <a:bodyPr/>
          <a:lstStyle/>
          <a:p>
            <a:pPr>
              <a:buAutoNum type="arabicParenR"/>
            </a:pPr>
            <a:r>
              <a:rPr lang="hr-HR" dirty="0" smtClean="0"/>
              <a:t>DIRALIŠTA KRUŽNICE PLOČE I IGLE </a:t>
            </a:r>
          </a:p>
          <a:p>
            <a:pPr>
              <a:buAutoNum type="arabicParenR"/>
            </a:pPr>
            <a:r>
              <a:rPr lang="hr-HR" dirty="0" smtClean="0"/>
              <a:t>TANGENTE VANJSKE I UNUTARNJE BRAZDE</a:t>
            </a:r>
          </a:p>
          <a:p>
            <a:pPr>
              <a:buAutoNum type="arabicParenR"/>
            </a:pPr>
            <a:r>
              <a:rPr lang="hr-HR" dirty="0" smtClean="0"/>
              <a:t>KUT IZMEĐU PRAVACA POČETNE I ZAVRŠNE POZICIJE IGLE</a:t>
            </a:r>
          </a:p>
          <a:p>
            <a:pPr>
              <a:buAutoNum type="arabicParenR"/>
            </a:pPr>
            <a:r>
              <a:rPr lang="hr-HR" dirty="0" smtClean="0"/>
              <a:t>KRUŽNE VIJENCE 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602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21" y="81820"/>
            <a:ext cx="6652424" cy="498931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716483" y="432320"/>
            <a:ext cx="973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Si(18,10)</a:t>
            </a:r>
            <a:endParaRPr lang="hr-HR" dirty="0">
              <a:solidFill>
                <a:schemeClr val="bg1"/>
              </a:solidFill>
            </a:endParaRPr>
          </a:p>
        </p:txBody>
      </p:sp>
      <p:cxnSp>
        <p:nvCxnSpPr>
          <p:cNvPr id="10" name="Ravni poveznik 9"/>
          <p:cNvCxnSpPr/>
          <p:nvPr/>
        </p:nvCxnSpPr>
        <p:spPr>
          <a:xfrm flipV="1">
            <a:off x="4611853" y="651263"/>
            <a:ext cx="2802023" cy="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7565180" y="651263"/>
            <a:ext cx="0" cy="153935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Zvijezda s 5 krakova 6"/>
          <p:cNvSpPr/>
          <p:nvPr/>
        </p:nvSpPr>
        <p:spPr>
          <a:xfrm>
            <a:off x="7325068" y="372409"/>
            <a:ext cx="480224" cy="427597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62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1" t="4741" r="518"/>
          <a:stretch/>
        </p:blipFill>
        <p:spPr>
          <a:xfrm>
            <a:off x="1743211" y="436098"/>
            <a:ext cx="5628260" cy="449500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E004A"/>
      </a:dk1>
      <a:lt1>
        <a:srgbClr val="FFFFFF"/>
      </a:lt1>
      <a:dk2>
        <a:srgbClr val="8E7CC3"/>
      </a:dk2>
      <a:lt2>
        <a:srgbClr val="ECE9F0"/>
      </a:lt2>
      <a:accent1>
        <a:srgbClr val="432E64"/>
      </a:accent1>
      <a:accent2>
        <a:srgbClr val="51387A"/>
      </a:accent2>
      <a:accent3>
        <a:srgbClr val="C20E9B"/>
      </a:accent3>
      <a:accent4>
        <a:srgbClr val="00B4C2"/>
      </a:accent4>
      <a:accent5>
        <a:srgbClr val="FF9900"/>
      </a:accent5>
      <a:accent6>
        <a:srgbClr val="6D9EE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19574</TotalTime>
  <Words>533</Words>
  <Application>Microsoft Office PowerPoint</Application>
  <PresentationFormat>Prikaz na zaslonu (16:9)</PresentationFormat>
  <Paragraphs>293</Paragraphs>
  <Slides>34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34</vt:i4>
      </vt:variant>
    </vt:vector>
  </HeadingPairs>
  <TitlesOfParts>
    <vt:vector size="45" baseType="lpstr">
      <vt:lpstr>Century Gothic</vt:lpstr>
      <vt:lpstr>Wingdings 3</vt:lpstr>
      <vt:lpstr>Cambria Math</vt:lpstr>
      <vt:lpstr>Arial</vt:lpstr>
      <vt:lpstr>Nixie One</vt:lpstr>
      <vt:lpstr>Calibri Light</vt:lpstr>
      <vt:lpstr>Inconsolata</vt:lpstr>
      <vt:lpstr>Calibri</vt:lpstr>
      <vt:lpstr>Hecate template</vt:lpstr>
      <vt:lpstr>Isječak</vt:lpstr>
      <vt:lpstr>Tema sustava Office</vt:lpstr>
      <vt:lpstr>MATEMATIKA U GRAMOFONSKIM PLOČAMA</vt:lpstr>
      <vt:lpstr>OPĆENITO O PLOČAMA</vt:lpstr>
      <vt:lpstr>VRSTE PLOČA</vt:lpstr>
      <vt:lpstr>PowerPoint prezentacija</vt:lpstr>
      <vt:lpstr>STALNI RADIJUSI</vt:lpstr>
      <vt:lpstr>RADIJUSI NA PRIMJERU</vt:lpstr>
      <vt:lpstr>ŠTO SMO SVE RAČUNALI</vt:lpstr>
      <vt:lpstr>PowerPoint prezentacija</vt:lpstr>
      <vt:lpstr>PowerPoint prezentacija</vt:lpstr>
      <vt:lpstr>DIRALIŠTA KRUŽNICE PLOČE I IGLE(33 1/3)</vt:lpstr>
      <vt:lpstr>DIRALIŠTA KRUŽNICE IGLE I PLOČE</vt:lpstr>
      <vt:lpstr>DIRALIŠTA KRUŽNICE IGLE I PLOČE</vt:lpstr>
      <vt:lpstr>TANGENTE(33 1/3)</vt:lpstr>
      <vt:lpstr>TANGENTE</vt:lpstr>
      <vt:lpstr>TANGENTE</vt:lpstr>
      <vt:lpstr>KUT IZMEĐU PRAVACA POČETNE I ZAVRŠNE POZICIJE IGLE </vt:lpstr>
      <vt:lpstr>KUT IZMEĐU PRAVACA POČETNE I ZAVRŠNE POZICIJE IGLE </vt:lpstr>
      <vt:lpstr>PowerPoint prezentacija</vt:lpstr>
      <vt:lpstr>DIRALIŠTA KRUŽNICE IGLE I PLOČE(45)</vt:lpstr>
      <vt:lpstr>DIRALIŠTA KRUŽNICE IGLE I PLOČE </vt:lpstr>
      <vt:lpstr>DIRALIŠTA KRUŽNICE IGLE I PLOČE</vt:lpstr>
      <vt:lpstr>TANGENTE(45)</vt:lpstr>
      <vt:lpstr>TANGENTE</vt:lpstr>
      <vt:lpstr>TANGENTE</vt:lpstr>
      <vt:lpstr>KUT IZMEĐU PRAVACA POČETNE I ZAVRŠNE POZICIJE IGLE</vt:lpstr>
      <vt:lpstr>KUT IZMEĐU PRAVACA POČETNE I ZAVRŠNE POZICIJE IGLE</vt:lpstr>
      <vt:lpstr>KRUŽNI VIJENCI</vt:lpstr>
      <vt:lpstr>BRZINE</vt:lpstr>
      <vt:lpstr>BRZINE</vt:lpstr>
      <vt:lpstr>SILE</vt:lpstr>
      <vt:lpstr>DULJINA BRAZDE</vt:lpstr>
      <vt:lpstr>TRETMAN ZA AUDIOFILE</vt:lpstr>
      <vt:lpstr>IZVORI</vt:lpstr>
      <vt:lpstr>HVALA NA PAŽNJI  ANĐELA ŠANTIĆ I BARTOL GULAM 3.A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U GRAMOFONSKIM PLOČAMA</dc:title>
  <dc:creator>Bartol Gulam</dc:creator>
  <cp:lastModifiedBy>Dragan Gulam</cp:lastModifiedBy>
  <cp:revision>58</cp:revision>
  <dcterms:modified xsi:type="dcterms:W3CDTF">2021-06-08T08:11:34Z</dcterms:modified>
</cp:coreProperties>
</file>