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4"/>
  </p:sldMasterIdLst>
  <p:notesMasterIdLst>
    <p:notesMasterId r:id="rId24"/>
  </p:notesMasterIdLst>
  <p:sldIdLst>
    <p:sldId id="256" r:id="rId5"/>
    <p:sldId id="295" r:id="rId6"/>
    <p:sldId id="298" r:id="rId7"/>
    <p:sldId id="296" r:id="rId8"/>
    <p:sldId id="299" r:id="rId9"/>
    <p:sldId id="300" r:id="rId10"/>
    <p:sldId id="301" r:id="rId11"/>
    <p:sldId id="302" r:id="rId12"/>
    <p:sldId id="318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9" r:id="rId22"/>
    <p:sldId id="320" r:id="rId2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Cousine" panose="02070409020205020404" pitchFamily="49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55EEA4-988B-492D-99E5-9B07CBB69424}">
  <a:tblStyle styleId="{FC55EEA4-988B-492D-99E5-9B07CBB694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16E642-95D0-4B56-8B43-F84085D1147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font" Target="fonts/font2.fntdata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font" Target="fonts/font1.fntdata" /><Relationship Id="rId33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font" Target="fonts/font5.fntdata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notesMaster" Target="notesMasters/notesMaster1.xml" /><Relationship Id="rId32" Type="http://schemas.openxmlformats.org/officeDocument/2006/relationships/theme" Target="theme/theme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font" Target="fonts/font4.fntdata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font" Target="fonts/font3.fntdata" /><Relationship Id="rId30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05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980864"/>
            <a:ext cx="721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4527177" y="744699"/>
            <a:ext cx="92588" cy="7106862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 rot="10800000">
            <a:off x="660998" y="3645100"/>
            <a:ext cx="1080000" cy="9951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8296743" y="2299856"/>
            <a:ext cx="0" cy="2075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16" name="Google Shape;16;p2"/>
          <p:cNvSpPr/>
          <p:nvPr/>
        </p:nvSpPr>
        <p:spPr>
          <a:xfrm rot="-5400000">
            <a:off x="4525702" y="-1293868"/>
            <a:ext cx="92588" cy="7106862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Dot"/>
            <a:miter lim="8000"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7216304" y="1888685"/>
            <a:ext cx="1395000" cy="128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rot="5400000">
            <a:off x="4527177" y="-550510"/>
            <a:ext cx="92588" cy="7106862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0" name="Google Shape;20;p3"/>
          <p:cNvSpPr/>
          <p:nvPr/>
        </p:nvSpPr>
        <p:spPr>
          <a:xfrm rot="-5400000">
            <a:off x="695075" y="986571"/>
            <a:ext cx="995100" cy="1066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8365300" y="1345300"/>
            <a:ext cx="0" cy="1696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22" name="Google Shape;22;p3"/>
          <p:cNvSpPr/>
          <p:nvPr/>
        </p:nvSpPr>
        <p:spPr>
          <a:xfrm rot="-5400000">
            <a:off x="4525702" y="-2134011"/>
            <a:ext cx="92588" cy="7106862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Dot"/>
            <a:miter lim="8000"/>
            <a:headEnd type="none" w="med" len="med"/>
            <a:tailEnd type="none" w="med" len="med"/>
          </a:ln>
        </p:spPr>
      </p:sp>
      <p:sp>
        <p:nvSpPr>
          <p:cNvPr id="23" name="Google Shape;23;p3"/>
          <p:cNvSpPr/>
          <p:nvPr/>
        </p:nvSpPr>
        <p:spPr>
          <a:xfrm rot="5400000">
            <a:off x="7048175" y="2866905"/>
            <a:ext cx="1285500" cy="13773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921200" y="1509206"/>
            <a:ext cx="7205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4698564" y="3108819"/>
            <a:ext cx="354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43225" y="1125000"/>
            <a:ext cx="8290800" cy="36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20778" y="1239803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731381" y="1239803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457200" y="1234143"/>
            <a:ext cx="2631900" cy="3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3223964" y="1234143"/>
            <a:ext cx="2631900" cy="3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5990727" y="1234143"/>
            <a:ext cx="2631900" cy="3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16" y="0"/>
            <a:ext cx="91417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91700" y="96300"/>
            <a:ext cx="8966100" cy="4945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125000"/>
            <a:ext cx="8229600" cy="3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 /><Relationship Id="rId3" Type="http://schemas.openxmlformats.org/officeDocument/2006/relationships/image" Target="../media/image14.png" /><Relationship Id="rId7" Type="http://schemas.openxmlformats.org/officeDocument/2006/relationships/image" Target="../media/image17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140.png" /><Relationship Id="rId9" Type="http://schemas.openxmlformats.org/officeDocument/2006/relationships/image" Target="../media/image11.jpe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 /><Relationship Id="rId3" Type="http://schemas.openxmlformats.org/officeDocument/2006/relationships/image" Target="../media/image19.png" /><Relationship Id="rId7" Type="http://schemas.openxmlformats.org/officeDocument/2006/relationships/image" Target="../media/image23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22.png" /><Relationship Id="rId5" Type="http://schemas.openxmlformats.org/officeDocument/2006/relationships/image" Target="../media/image21.png" /><Relationship Id="rId4" Type="http://schemas.openxmlformats.org/officeDocument/2006/relationships/image" Target="../media/image20.png" /><Relationship Id="rId9" Type="http://schemas.openxmlformats.org/officeDocument/2006/relationships/image" Target="../media/image13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7" Type="http://schemas.openxmlformats.org/officeDocument/2006/relationships/image" Target="../media/image15.jpe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14.jpeg" /><Relationship Id="rId5" Type="http://schemas.openxmlformats.org/officeDocument/2006/relationships/image" Target="../media/image28.png" /><Relationship Id="rId4" Type="http://schemas.openxmlformats.org/officeDocument/2006/relationships/image" Target="../media/image27.pn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 /><Relationship Id="rId3" Type="http://schemas.openxmlformats.org/officeDocument/2006/relationships/image" Target="../media/image32.png" /><Relationship Id="rId7" Type="http://schemas.openxmlformats.org/officeDocument/2006/relationships/image" Target="../media/image36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35.png" /><Relationship Id="rId5" Type="http://schemas.openxmlformats.org/officeDocument/2006/relationships/image" Target="../media/image34.png" /><Relationship Id="rId4" Type="http://schemas.openxmlformats.org/officeDocument/2006/relationships/image" Target="../media/image33.png" /><Relationship Id="rId9" Type="http://schemas.openxmlformats.org/officeDocument/2006/relationships/image" Target="../media/image17.jpe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 /><Relationship Id="rId3" Type="http://schemas.openxmlformats.org/officeDocument/2006/relationships/image" Target="../media/image40.png" /><Relationship Id="rId7" Type="http://schemas.openxmlformats.org/officeDocument/2006/relationships/image" Target="../media/image44.png" /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43.png" /><Relationship Id="rId5" Type="http://schemas.openxmlformats.org/officeDocument/2006/relationships/image" Target="../media/image42.png" /><Relationship Id="rId4" Type="http://schemas.openxmlformats.org/officeDocument/2006/relationships/image" Target="../media/image41.png" /><Relationship Id="rId9" Type="http://schemas.openxmlformats.org/officeDocument/2006/relationships/image" Target="../media/image19.jpe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 /><Relationship Id="rId3" Type="http://schemas.openxmlformats.org/officeDocument/2006/relationships/image" Target="../media/image48.png" /><Relationship Id="rId7" Type="http://schemas.openxmlformats.org/officeDocument/2006/relationships/image" Target="../media/image52.png" /><Relationship Id="rId2" Type="http://schemas.openxmlformats.org/officeDocument/2006/relationships/image" Target="../media/image47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51.png" /><Relationship Id="rId5" Type="http://schemas.openxmlformats.org/officeDocument/2006/relationships/image" Target="../media/image50.png" /><Relationship Id="rId4" Type="http://schemas.openxmlformats.org/officeDocument/2006/relationships/image" Target="../media/image49.png" /><Relationship Id="rId9" Type="http://schemas.openxmlformats.org/officeDocument/2006/relationships/image" Target="../media/image21.jpeg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 /><Relationship Id="rId3" Type="http://schemas.openxmlformats.org/officeDocument/2006/relationships/image" Target="../media/image56.png" /><Relationship Id="rId7" Type="http://schemas.openxmlformats.org/officeDocument/2006/relationships/image" Target="../media/image22.jpeg" /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59.png" /><Relationship Id="rId5" Type="http://schemas.openxmlformats.org/officeDocument/2006/relationships/image" Target="../media/image58.png" /><Relationship Id="rId4" Type="http://schemas.openxmlformats.org/officeDocument/2006/relationships/image" Target="../media/image57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 /><Relationship Id="rId3" Type="http://schemas.openxmlformats.org/officeDocument/2006/relationships/image" Target="../media/image62.png" /><Relationship Id="rId7" Type="http://schemas.openxmlformats.org/officeDocument/2006/relationships/image" Target="../media/image24.jpeg" /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59.png" /><Relationship Id="rId5" Type="http://schemas.openxmlformats.org/officeDocument/2006/relationships/image" Target="../media/image63.png" /><Relationship Id="rId4" Type="http://schemas.openxmlformats.org/officeDocument/2006/relationships/image" Target="../media/image57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gic-croatia.hr/4-zanimljive-price-o-zastitnicima-zadra/" TargetMode="External" /><Relationship Id="rId2" Type="http://schemas.openxmlformats.org/officeDocument/2006/relationships/hyperlink" Target="https://hr.wikipedia.org/wiki/Pozdrav_Suncu" TargetMode="External" /><Relationship Id="rId1" Type="http://schemas.openxmlformats.org/officeDocument/2006/relationships/slideLayout" Target="../slideLayouts/slideLayout3.xml" /><Relationship Id="rId5" Type="http://schemas.openxmlformats.org/officeDocument/2006/relationships/hyperlink" Target="https://www.google.com/search?q=radius+of+planets&amp;rlz=1C1GCEA_enHR885HR885&amp;oq=radius+of+planets&amp;aqs=chrome..69i57j0i19l9.6153j1j7&amp;sourceid=chrome&amp;ie=UTF-8" TargetMode="External" /><Relationship Id="rId4" Type="http://schemas.openxmlformats.org/officeDocument/2006/relationships/hyperlink" Target="https://www.port-authority-zadar.hr/destinacija-zadar-i-regija/otkrijte-zadar-i-okolicu/" TargetMode="Externa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hyperlink" Target="https://hr.wikipedia.org/wiki/Maksim_Klarin" TargetMode="External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7" Type="http://schemas.openxmlformats.org/officeDocument/2006/relationships/image" Target="../media/image9.jpe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8.jpe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ctrTitle"/>
          </p:nvPr>
        </p:nvSpPr>
        <p:spPr>
          <a:xfrm>
            <a:off x="914400" y="2980864"/>
            <a:ext cx="721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POZDRAV SUNCU,</a:t>
            </a:r>
            <a:br>
              <a:rPr lang="hr-HR" dirty="0"/>
            </a:br>
            <a:r>
              <a:rPr lang="hr-HR" dirty="0"/>
              <a:t>KRUŽNICE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ACCA0A-C532-46FA-A228-8AF36BAB0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MERKUR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B1E716B3-E033-4AAD-A8B8-A62FA22739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zervirano mjesto teksta 3">
                <a:extLst>
                  <a:ext uri="{FF2B5EF4-FFF2-40B4-BE49-F238E27FC236}">
                    <a16:creationId xmlns:a16="http://schemas.microsoft.com/office/drawing/2014/main" id="{879C9538-AF86-43CD-A9B0-791A4698E3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739" y="931451"/>
                <a:ext cx="4817209" cy="10353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OPSEG: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-veći krug: o=2r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=0.28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=0.88</m:t>
                    </m:r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1200" dirty="0"/>
                  <a:t>m	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         -manji krug: o=0.8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=0.25 m</a:t>
                </a:r>
              </a:p>
              <a:p>
                <a:endParaRPr lang="hr-HR" sz="1200" dirty="0"/>
              </a:p>
            </p:txBody>
          </p:sp>
        </mc:Choice>
        <mc:Fallback xmlns="">
          <p:sp>
            <p:nvSpPr>
              <p:cNvPr id="4" name="Rezervirano mjesto teksta 3">
                <a:extLst>
                  <a:ext uri="{FF2B5EF4-FFF2-40B4-BE49-F238E27FC236}">
                    <a16:creationId xmlns:a16="http://schemas.microsoft.com/office/drawing/2014/main" id="{879C9538-AF86-43CD-A9B0-791A4698E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9" y="931451"/>
                <a:ext cx="4817209" cy="10353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zervirano mjesto teksta 3">
                <a:extLst>
                  <a:ext uri="{FF2B5EF4-FFF2-40B4-BE49-F238E27FC236}">
                    <a16:creationId xmlns:a16="http://schemas.microsoft.com/office/drawing/2014/main" id="{B0B1CB85-A5E2-4546-9F57-1B3C940F28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739" y="1866812"/>
                <a:ext cx="6007396" cy="1747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POVRŠINA: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-veći krug: P=0.14**2*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=0.06158 </m:t>
                    </m:r>
                  </m:oMath>
                </a14:m>
                <a:r>
                  <a:rPr lang="hr-HR" sz="1200" dirty="0"/>
                  <a:t>m**2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-manji krug: P=0.04**2*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=0.00503 </m:t>
                    </m:r>
                  </m:oMath>
                </a14:m>
                <a:r>
                  <a:rPr lang="hr-HR" sz="1200" dirty="0"/>
                  <a:t>m**2</a:t>
                </a:r>
              </a:p>
              <a:p>
                <a:r>
                  <a:rPr lang="hr-HR" sz="1200" dirty="0"/>
                  <a:t>OPSEG I POVRŠINA KRUŽNOG VIJENCA:</a:t>
                </a:r>
              </a:p>
              <a:p>
                <a:r>
                  <a:rPr lang="hr-HR" sz="1200" dirty="0"/>
                  <a:t>o=0.28𝜋+0.08𝜋=0.36𝜋=1.13097 m</a:t>
                </a:r>
              </a:p>
              <a:p>
                <a:r>
                  <a:rPr lang="hr-HR" sz="1200" dirty="0"/>
                  <a:t>P=0.14**2*𝜋-0.04**2*𝜋=0.018𝜋=0.05655m**2</a:t>
                </a:r>
              </a:p>
            </p:txBody>
          </p:sp>
        </mc:Choice>
        <mc:Fallback xmlns="">
          <p:sp>
            <p:nvSpPr>
              <p:cNvPr id="5" name="Rezervirano mjesto teksta 3">
                <a:extLst>
                  <a:ext uri="{FF2B5EF4-FFF2-40B4-BE49-F238E27FC236}">
                    <a16:creationId xmlns:a16="http://schemas.microsoft.com/office/drawing/2014/main" id="{B0B1CB85-A5E2-4546-9F57-1B3C940F2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9" y="1866812"/>
                <a:ext cx="6007396" cy="1747467"/>
              </a:xfrm>
              <a:prstGeom prst="rect">
                <a:avLst/>
              </a:prstGeom>
              <a:blipFill>
                <a:blip r:embed="rId3"/>
                <a:stretch>
                  <a:fillRect b="-3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zervirano mjesto teksta 3">
                <a:extLst>
                  <a:ext uri="{FF2B5EF4-FFF2-40B4-BE49-F238E27FC236}">
                    <a16:creationId xmlns:a16="http://schemas.microsoft.com/office/drawing/2014/main" id="{9305B440-9A36-4E18-B4E5-6E0A357EEE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9990" y="107943"/>
                <a:ext cx="2821173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pPr marL="114300" indent="0">
                  <a:buNone/>
                </a:pPr>
                <a:endParaRPr lang="hr-HR" sz="1200" dirty="0"/>
              </a:p>
              <a:p>
                <a:r>
                  <a:rPr lang="hr-HR" sz="1200" dirty="0"/>
                  <a:t>Omjer Sunca i Merkura: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r-HR" sz="1200" b="0" i="0" smtClean="0">
                            <a:latin typeface="Cambria Math" panose="02040503050406030204" pitchFamily="18" charset="0"/>
                          </a:rPr>
                          <m:t>696340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2439.7</m:t>
                        </m:r>
                      </m:den>
                    </m:f>
                  </m:oMath>
                </a14:m>
                <a:r>
                  <a:rPr lang="hr-HR" sz="1200" dirty="0"/>
                  <a:t>=285.42</a:t>
                </a:r>
              </a:p>
              <a:p>
                <a:endParaRPr lang="hr-HR" sz="1200" dirty="0"/>
              </a:p>
              <a:p>
                <a:endParaRPr lang="hr-HR" sz="1200" dirty="0"/>
              </a:p>
            </p:txBody>
          </p:sp>
        </mc:Choice>
        <mc:Fallback xmlns="">
          <p:sp>
            <p:nvSpPr>
              <p:cNvPr id="8" name="Rezervirano mjesto teksta 3">
                <a:extLst>
                  <a:ext uri="{FF2B5EF4-FFF2-40B4-BE49-F238E27FC236}">
                    <a16:creationId xmlns:a16="http://schemas.microsoft.com/office/drawing/2014/main" id="{9305B440-9A36-4E18-B4E5-6E0A357EE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90" y="107943"/>
                <a:ext cx="2821173" cy="13412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zervirano mjesto teksta 3">
                <a:extLst>
                  <a:ext uri="{FF2B5EF4-FFF2-40B4-BE49-F238E27FC236}">
                    <a16:creationId xmlns:a16="http://schemas.microsoft.com/office/drawing/2014/main" id="{8518FB21-B530-426E-9B9E-A92E19CA5B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4456" y="372855"/>
                <a:ext cx="2069806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Pozdrav Suncu: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0.14</m:t>
                        </m:r>
                      </m:den>
                    </m:f>
                  </m:oMath>
                </a14:m>
                <a:r>
                  <a:rPr lang="hr-HR" sz="1200" dirty="0"/>
                  <a:t>=78.57</a:t>
                </a:r>
              </a:p>
            </p:txBody>
          </p:sp>
        </mc:Choice>
        <mc:Fallback xmlns="">
          <p:sp>
            <p:nvSpPr>
              <p:cNvPr id="11" name="Rezervirano mjesto teksta 3">
                <a:extLst>
                  <a:ext uri="{FF2B5EF4-FFF2-40B4-BE49-F238E27FC236}">
                    <a16:creationId xmlns:a16="http://schemas.microsoft.com/office/drawing/2014/main" id="{8518FB21-B530-426E-9B9E-A92E19CA5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456" y="372855"/>
                <a:ext cx="2069806" cy="13412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zervirano mjesto teksta 3">
                <a:extLst>
                  <a:ext uri="{FF2B5EF4-FFF2-40B4-BE49-F238E27FC236}">
                    <a16:creationId xmlns:a16="http://schemas.microsoft.com/office/drawing/2014/main" id="{E856EA76-1C93-4EA0-9C4F-95975F6F99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9989" y="1160700"/>
                <a:ext cx="2821173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pPr marL="114300" indent="0">
                  <a:buNone/>
                </a:pPr>
                <a:endParaRPr lang="hr-HR" sz="1200" dirty="0"/>
              </a:p>
              <a:p>
                <a:endParaRPr lang="hr-HR" sz="1200" dirty="0"/>
              </a:p>
              <a:p>
                <a:r>
                  <a:rPr lang="hr-HR" sz="1200" dirty="0"/>
                  <a:t>Zemlja i Merkur: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r-HR" sz="1200" b="0" i="0" smtClean="0">
                            <a:latin typeface="Cambria Math" panose="02040503050406030204" pitchFamily="18" charset="0"/>
                          </a:rPr>
                          <m:t>6371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2439.7</m:t>
                        </m:r>
                      </m:den>
                    </m:f>
                  </m:oMath>
                </a14:m>
                <a:r>
                  <a:rPr lang="hr-HR" sz="1200" dirty="0"/>
                  <a:t>=2.61</a:t>
                </a:r>
              </a:p>
              <a:p>
                <a:endParaRPr lang="hr-HR" sz="1200" dirty="0"/>
              </a:p>
              <a:p>
                <a:endParaRPr lang="hr-HR" sz="1200" dirty="0"/>
              </a:p>
            </p:txBody>
          </p:sp>
        </mc:Choice>
        <mc:Fallback xmlns="">
          <p:sp>
            <p:nvSpPr>
              <p:cNvPr id="17" name="Rezervirano mjesto teksta 3">
                <a:extLst>
                  <a:ext uri="{FF2B5EF4-FFF2-40B4-BE49-F238E27FC236}">
                    <a16:creationId xmlns:a16="http://schemas.microsoft.com/office/drawing/2014/main" id="{E856EA76-1C93-4EA0-9C4F-95975F6F9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89" y="1160700"/>
                <a:ext cx="2821173" cy="13412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zervirano mjesto teksta 3">
                <a:extLst>
                  <a:ext uri="{FF2B5EF4-FFF2-40B4-BE49-F238E27FC236}">
                    <a16:creationId xmlns:a16="http://schemas.microsoft.com/office/drawing/2014/main" id="{63FEADDC-D880-48AA-9260-33C2D8A081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7392" y="1716889"/>
                <a:ext cx="2069806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Pozdrav Suncu: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0.2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0.14</m:t>
                        </m:r>
                      </m:den>
                    </m:f>
                  </m:oMath>
                </a14:m>
                <a:r>
                  <a:rPr lang="hr-HR" sz="1200" dirty="0"/>
                  <a:t>=1.43</a:t>
                </a:r>
              </a:p>
            </p:txBody>
          </p:sp>
        </mc:Choice>
        <mc:Fallback xmlns="">
          <p:sp>
            <p:nvSpPr>
              <p:cNvPr id="18" name="Rezervirano mjesto teksta 3">
                <a:extLst>
                  <a:ext uri="{FF2B5EF4-FFF2-40B4-BE49-F238E27FC236}">
                    <a16:creationId xmlns:a16="http://schemas.microsoft.com/office/drawing/2014/main" id="{63FEADDC-D880-48AA-9260-33C2D8A08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392" y="1716889"/>
                <a:ext cx="2069806" cy="13412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4" name="Picture 8">
            <a:extLst>
              <a:ext uri="{FF2B5EF4-FFF2-40B4-BE49-F238E27FC236}">
                <a16:creationId xmlns:a16="http://schemas.microsoft.com/office/drawing/2014/main" id="{3F70CBAB-D735-4BFF-916D-211AEE92C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45" y="2966783"/>
            <a:ext cx="2164316" cy="16232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6" name="Picture 10" descr="Merkur – Wikipedija">
            <a:extLst>
              <a:ext uri="{FF2B5EF4-FFF2-40B4-BE49-F238E27FC236}">
                <a16:creationId xmlns:a16="http://schemas.microsoft.com/office/drawing/2014/main" id="{0E9C4BC7-F31D-493D-8842-DA275D1EA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58091"/>
            <a:ext cx="1531929" cy="15319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Rezervirano mjesto teksta 3">
            <a:extLst>
              <a:ext uri="{FF2B5EF4-FFF2-40B4-BE49-F238E27FC236}">
                <a16:creationId xmlns:a16="http://schemas.microsoft.com/office/drawing/2014/main" id="{A401C858-62EA-46FF-9F40-73C60BCBD316}"/>
              </a:ext>
            </a:extLst>
          </p:cNvPr>
          <p:cNvSpPr txBox="1">
            <a:spLocks/>
          </p:cNvSpPr>
          <p:nvPr/>
        </p:nvSpPr>
        <p:spPr>
          <a:xfrm>
            <a:off x="5443869" y="912416"/>
            <a:ext cx="2821173" cy="1341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▪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▫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■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●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○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■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●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○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■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114300" indent="0">
              <a:buNone/>
            </a:pPr>
            <a:endParaRPr lang="hr-HR" sz="1200" dirty="0"/>
          </a:p>
          <a:p>
            <a:r>
              <a:rPr lang="hr-HR" sz="1200" dirty="0"/>
              <a:t>Najveće odstupanje: 206.85</a:t>
            </a:r>
          </a:p>
          <a:p>
            <a:endParaRPr lang="hr-HR" sz="1200" dirty="0"/>
          </a:p>
          <a:p>
            <a:endParaRPr lang="hr-HR" sz="1200" dirty="0"/>
          </a:p>
        </p:txBody>
      </p:sp>
      <p:sp>
        <p:nvSpPr>
          <p:cNvPr id="25" name="Rezervirano mjesto teksta 3">
            <a:extLst>
              <a:ext uri="{FF2B5EF4-FFF2-40B4-BE49-F238E27FC236}">
                <a16:creationId xmlns:a16="http://schemas.microsoft.com/office/drawing/2014/main" id="{50B5F676-02D9-4199-9D32-D94C0A670F32}"/>
              </a:ext>
            </a:extLst>
          </p:cNvPr>
          <p:cNvSpPr txBox="1">
            <a:spLocks/>
          </p:cNvSpPr>
          <p:nvPr/>
        </p:nvSpPr>
        <p:spPr>
          <a:xfrm>
            <a:off x="5388082" y="2029297"/>
            <a:ext cx="2821173" cy="1341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▪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▫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■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●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○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■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●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○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■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114300" indent="0">
              <a:buNone/>
            </a:pPr>
            <a:endParaRPr lang="hr-HR" sz="1200" dirty="0"/>
          </a:p>
          <a:p>
            <a:r>
              <a:rPr lang="hr-HR" sz="1200" dirty="0"/>
              <a:t>Najveće odstupanje: 1.18</a:t>
            </a:r>
          </a:p>
          <a:p>
            <a:endParaRPr lang="hr-HR" sz="1200" dirty="0"/>
          </a:p>
          <a:p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6890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7" grpId="0"/>
      <p:bldP spid="18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610C89-15DC-41F3-8DFB-667BAD0AB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VENERA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03DEF3FD-45CF-4A69-B462-F451CE2A2A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zervirano mjesto teksta 3">
                <a:extLst>
                  <a:ext uri="{FF2B5EF4-FFF2-40B4-BE49-F238E27FC236}">
                    <a16:creationId xmlns:a16="http://schemas.microsoft.com/office/drawing/2014/main" id="{7B7AADD2-1533-4042-9ABC-E5F31320D2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739" y="931451"/>
                <a:ext cx="4817209" cy="10353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OPSEG: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-veći krug: o=2r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=0.4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=1.26</m:t>
                    </m:r>
                  </m:oMath>
                </a14:m>
                <a:r>
                  <a:rPr lang="hr-HR" sz="1200" dirty="0"/>
                  <a:t> m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-manji krug: o=0.2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=0.63 m</a:t>
                </a:r>
              </a:p>
              <a:p>
                <a:endParaRPr lang="hr-HR" sz="1200" dirty="0"/>
              </a:p>
            </p:txBody>
          </p:sp>
        </mc:Choice>
        <mc:Fallback xmlns="">
          <p:sp>
            <p:nvSpPr>
              <p:cNvPr id="4" name="Rezervirano mjesto teksta 3">
                <a:extLst>
                  <a:ext uri="{FF2B5EF4-FFF2-40B4-BE49-F238E27FC236}">
                    <a16:creationId xmlns:a16="http://schemas.microsoft.com/office/drawing/2014/main" id="{7B7AADD2-1533-4042-9ABC-E5F31320D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9" y="931451"/>
                <a:ext cx="4817209" cy="10353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zervirano mjesto teksta 3">
                <a:extLst>
                  <a:ext uri="{FF2B5EF4-FFF2-40B4-BE49-F238E27FC236}">
                    <a16:creationId xmlns:a16="http://schemas.microsoft.com/office/drawing/2014/main" id="{144E772B-079E-4487-B387-8B559FD0D1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739" y="1866812"/>
                <a:ext cx="6007396" cy="1747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POVRŠINA: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-veći krug: P=0.2**2*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=0.12566</m:t>
                    </m:r>
                    <m:r>
                      <a:rPr lang="hr-HR" sz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hr-HR" sz="1200" dirty="0"/>
                  <a:t>**2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-manji krug: P=0.12**2*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=0.03142 m**2</a:t>
                </a:r>
              </a:p>
              <a:p>
                <a:r>
                  <a:rPr lang="hr-HR" sz="1200" dirty="0"/>
                  <a:t>OPSEG I POVRŠINA KRUŽNOG VIJENCA:</a:t>
                </a:r>
              </a:p>
              <a:p>
                <a:r>
                  <a:rPr lang="hr-HR" sz="1200" dirty="0"/>
                  <a:t>o=0.4𝜋+0.2𝜋=0.6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=1.88496m</a:t>
                </a:r>
              </a:p>
              <a:p>
                <a:r>
                  <a:rPr lang="hr-HR" sz="1200" dirty="0"/>
                  <a:t>P=0.2**2</a:t>
                </a:r>
                <a14:m>
                  <m:oMath xmlns:m="http://schemas.openxmlformats.org/officeDocument/2006/math">
                    <m:r>
                      <a:rPr lang="hr-HR" sz="120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-0.1**2</a:t>
                </a:r>
                <a:r>
                  <a:rPr lang="hr-HR" sz="1200" dirty="0">
                    <a:ea typeface="Cambria Math" panose="02040503050406030204" pitchFamily="18" charset="0"/>
                  </a:rPr>
                  <a:t>*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=0.03𝜋=0.09425m**2</a:t>
                </a:r>
              </a:p>
            </p:txBody>
          </p:sp>
        </mc:Choice>
        <mc:Fallback xmlns="">
          <p:sp>
            <p:nvSpPr>
              <p:cNvPr id="5" name="Rezervirano mjesto teksta 3">
                <a:extLst>
                  <a:ext uri="{FF2B5EF4-FFF2-40B4-BE49-F238E27FC236}">
                    <a16:creationId xmlns:a16="http://schemas.microsoft.com/office/drawing/2014/main" id="{144E772B-079E-4487-B387-8B559FD0D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9" y="1866812"/>
                <a:ext cx="6007396" cy="1747467"/>
              </a:xfrm>
              <a:prstGeom prst="rect">
                <a:avLst/>
              </a:prstGeom>
              <a:blipFill>
                <a:blip r:embed="rId3"/>
                <a:stretch>
                  <a:fillRect b="-3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zervirano mjesto teksta 3">
                <a:extLst>
                  <a:ext uri="{FF2B5EF4-FFF2-40B4-BE49-F238E27FC236}">
                    <a16:creationId xmlns:a16="http://schemas.microsoft.com/office/drawing/2014/main" id="{502A7B45-A78E-4494-98A6-DFAF158108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9990" y="107943"/>
                <a:ext cx="2821173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pPr marL="114300" indent="0">
                  <a:buNone/>
                </a:pPr>
                <a:endParaRPr lang="hr-HR" sz="1200" dirty="0"/>
              </a:p>
              <a:p>
                <a:r>
                  <a:rPr lang="hr-HR" sz="1200" dirty="0"/>
                  <a:t>Omjer Sunca i Venere: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r-HR" sz="1200" b="0" i="0" smtClean="0">
                            <a:latin typeface="Cambria Math" panose="02040503050406030204" pitchFamily="18" charset="0"/>
                          </a:rPr>
                          <m:t>696340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6051.8</m:t>
                        </m:r>
                      </m:den>
                    </m:f>
                  </m:oMath>
                </a14:m>
                <a:r>
                  <a:rPr lang="hr-HR" sz="1200" dirty="0"/>
                  <a:t>=115.06</a:t>
                </a:r>
              </a:p>
              <a:p>
                <a:endParaRPr lang="hr-HR" sz="1200" dirty="0"/>
              </a:p>
              <a:p>
                <a:endParaRPr lang="hr-HR" sz="1200" dirty="0"/>
              </a:p>
            </p:txBody>
          </p:sp>
        </mc:Choice>
        <mc:Fallback xmlns="">
          <p:sp>
            <p:nvSpPr>
              <p:cNvPr id="6" name="Rezervirano mjesto teksta 3">
                <a:extLst>
                  <a:ext uri="{FF2B5EF4-FFF2-40B4-BE49-F238E27FC236}">
                    <a16:creationId xmlns:a16="http://schemas.microsoft.com/office/drawing/2014/main" id="{502A7B45-A78E-4494-98A6-DFAF15810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90" y="107943"/>
                <a:ext cx="2821173" cy="13412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zervirano mjesto teksta 3">
                <a:extLst>
                  <a:ext uri="{FF2B5EF4-FFF2-40B4-BE49-F238E27FC236}">
                    <a16:creationId xmlns:a16="http://schemas.microsoft.com/office/drawing/2014/main" id="{BF5D2F86-204C-40D9-AC45-571835BB50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4456" y="372855"/>
                <a:ext cx="2069806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Pozdrav Suncu: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0.2</m:t>
                        </m:r>
                      </m:den>
                    </m:f>
                  </m:oMath>
                </a14:m>
                <a:r>
                  <a:rPr lang="hr-HR" sz="1200" dirty="0"/>
                  <a:t>=55</a:t>
                </a:r>
              </a:p>
            </p:txBody>
          </p:sp>
        </mc:Choice>
        <mc:Fallback xmlns="">
          <p:sp>
            <p:nvSpPr>
              <p:cNvPr id="7" name="Rezervirano mjesto teksta 3">
                <a:extLst>
                  <a:ext uri="{FF2B5EF4-FFF2-40B4-BE49-F238E27FC236}">
                    <a16:creationId xmlns:a16="http://schemas.microsoft.com/office/drawing/2014/main" id="{BF5D2F86-204C-40D9-AC45-571835BB5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456" y="372855"/>
                <a:ext cx="2069806" cy="13412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zervirano mjesto teksta 3">
                <a:extLst>
                  <a:ext uri="{FF2B5EF4-FFF2-40B4-BE49-F238E27FC236}">
                    <a16:creationId xmlns:a16="http://schemas.microsoft.com/office/drawing/2014/main" id="{344AEFA8-4F30-4E46-B74F-E1DF10D20B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9989" y="1160700"/>
                <a:ext cx="2821173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pPr marL="114300" indent="0">
                  <a:buNone/>
                </a:pPr>
                <a:endParaRPr lang="hr-HR" sz="1200" dirty="0"/>
              </a:p>
              <a:p>
                <a:endParaRPr lang="hr-HR" sz="1200" dirty="0"/>
              </a:p>
              <a:p>
                <a:r>
                  <a:rPr lang="hr-HR" sz="1200" dirty="0"/>
                  <a:t>Zemlja i Venera: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r-HR" sz="1200" b="0" i="0" smtClean="0">
                            <a:latin typeface="Cambria Math" panose="02040503050406030204" pitchFamily="18" charset="0"/>
                          </a:rPr>
                          <m:t>6371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6051.8</m:t>
                        </m:r>
                      </m:den>
                    </m:f>
                  </m:oMath>
                </a14:m>
                <a:r>
                  <a:rPr lang="hr-HR" sz="1200" dirty="0"/>
                  <a:t>=1.05</a:t>
                </a:r>
              </a:p>
              <a:p>
                <a:endParaRPr lang="hr-HR" sz="1200" dirty="0"/>
              </a:p>
              <a:p>
                <a:endParaRPr lang="hr-HR" sz="1200" dirty="0"/>
              </a:p>
            </p:txBody>
          </p:sp>
        </mc:Choice>
        <mc:Fallback xmlns="">
          <p:sp>
            <p:nvSpPr>
              <p:cNvPr id="8" name="Rezervirano mjesto teksta 3">
                <a:extLst>
                  <a:ext uri="{FF2B5EF4-FFF2-40B4-BE49-F238E27FC236}">
                    <a16:creationId xmlns:a16="http://schemas.microsoft.com/office/drawing/2014/main" id="{344AEFA8-4F30-4E46-B74F-E1DF10D20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89" y="1160700"/>
                <a:ext cx="2821173" cy="13412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zervirano mjesto teksta 3">
                <a:extLst>
                  <a:ext uri="{FF2B5EF4-FFF2-40B4-BE49-F238E27FC236}">
                    <a16:creationId xmlns:a16="http://schemas.microsoft.com/office/drawing/2014/main" id="{2BE1CFFF-8D65-414F-BF38-51FCB9E41D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7392" y="1716889"/>
                <a:ext cx="2069806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Pozdrav Suncu: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0.2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0.2</m:t>
                        </m:r>
                      </m:den>
                    </m:f>
                  </m:oMath>
                </a14:m>
                <a:r>
                  <a:rPr lang="hr-HR" sz="1200" dirty="0"/>
                  <a:t>=1</a:t>
                </a:r>
              </a:p>
            </p:txBody>
          </p:sp>
        </mc:Choice>
        <mc:Fallback xmlns="">
          <p:sp>
            <p:nvSpPr>
              <p:cNvPr id="9" name="Rezervirano mjesto teksta 3">
                <a:extLst>
                  <a:ext uri="{FF2B5EF4-FFF2-40B4-BE49-F238E27FC236}">
                    <a16:creationId xmlns:a16="http://schemas.microsoft.com/office/drawing/2014/main" id="{2BE1CFFF-8D65-414F-BF38-51FCB9E41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392" y="1716889"/>
                <a:ext cx="2069806" cy="13412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>
            <a:extLst>
              <a:ext uri="{FF2B5EF4-FFF2-40B4-BE49-F238E27FC236}">
                <a16:creationId xmlns:a16="http://schemas.microsoft.com/office/drawing/2014/main" id="{1F1C28E1-A364-42A8-AF0C-96E1B2EDB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33" y="2997177"/>
            <a:ext cx="2148565" cy="1611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Venera (planeta) - Wikipedia">
            <a:extLst>
              <a:ext uri="{FF2B5EF4-FFF2-40B4-BE49-F238E27FC236}">
                <a16:creationId xmlns:a16="http://schemas.microsoft.com/office/drawing/2014/main" id="{CF9D2F5E-19AB-405A-B186-80044A591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71" y="2959730"/>
            <a:ext cx="1867795" cy="18677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zervirano mjesto teksta 3">
            <a:extLst>
              <a:ext uri="{FF2B5EF4-FFF2-40B4-BE49-F238E27FC236}">
                <a16:creationId xmlns:a16="http://schemas.microsoft.com/office/drawing/2014/main" id="{4C237DA1-5BE7-4AF0-B8AA-D4F745FA8F7C}"/>
              </a:ext>
            </a:extLst>
          </p:cNvPr>
          <p:cNvSpPr txBox="1">
            <a:spLocks/>
          </p:cNvSpPr>
          <p:nvPr/>
        </p:nvSpPr>
        <p:spPr>
          <a:xfrm>
            <a:off x="5409741" y="2078939"/>
            <a:ext cx="2821173" cy="1341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▪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▫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■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●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○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■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●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○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■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114300" indent="0">
              <a:buNone/>
            </a:pPr>
            <a:endParaRPr lang="hr-HR" sz="1200" dirty="0"/>
          </a:p>
          <a:p>
            <a:r>
              <a:rPr lang="hr-HR" sz="1200" dirty="0"/>
              <a:t>Najmanje odstupanje: 0.05</a:t>
            </a:r>
          </a:p>
          <a:p>
            <a:endParaRPr lang="hr-HR" sz="1200" dirty="0"/>
          </a:p>
          <a:p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40474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C37021-D7D9-4AE9-899A-30D2ED98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ZEMLJA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805D38B6-E5C2-4AC2-8C8E-A3D6CEB0E2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zervirano mjesto teksta 3">
                <a:extLst>
                  <a:ext uri="{FF2B5EF4-FFF2-40B4-BE49-F238E27FC236}">
                    <a16:creationId xmlns:a16="http://schemas.microsoft.com/office/drawing/2014/main" id="{BFD5CEAC-385E-483E-83DD-7B895AD383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739" y="931451"/>
                <a:ext cx="4817209" cy="10353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OPSEG: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-veći krug: o=2r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=0.4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=1.26</m:t>
                    </m:r>
                  </m:oMath>
                </a14:m>
                <a:r>
                  <a:rPr lang="hr-HR" sz="1200" dirty="0"/>
                  <a:t> m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-manji krug: o=0.2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=0.63 m</a:t>
                </a:r>
              </a:p>
              <a:p>
                <a:pPr marL="114300" indent="0">
                  <a:buNone/>
                </a:pPr>
                <a:endParaRPr lang="hr-HR" sz="1200" dirty="0"/>
              </a:p>
              <a:p>
                <a:endParaRPr lang="hr-HR" sz="1200" dirty="0"/>
              </a:p>
            </p:txBody>
          </p:sp>
        </mc:Choice>
        <mc:Fallback xmlns="">
          <p:sp>
            <p:nvSpPr>
              <p:cNvPr id="4" name="Rezervirano mjesto teksta 3">
                <a:extLst>
                  <a:ext uri="{FF2B5EF4-FFF2-40B4-BE49-F238E27FC236}">
                    <a16:creationId xmlns:a16="http://schemas.microsoft.com/office/drawing/2014/main" id="{BFD5CEAC-385E-483E-83DD-7B895AD38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9" y="931451"/>
                <a:ext cx="4817209" cy="10353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zervirano mjesto teksta 3">
                <a:extLst>
                  <a:ext uri="{FF2B5EF4-FFF2-40B4-BE49-F238E27FC236}">
                    <a16:creationId xmlns:a16="http://schemas.microsoft.com/office/drawing/2014/main" id="{5687683E-5FC3-4A30-BD58-DFB69C2B6A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739" y="1866812"/>
                <a:ext cx="6007396" cy="1747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POVRŠINA: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-veći krug: P=0.2**2*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=0.12566</m:t>
                    </m:r>
                    <m:r>
                      <a:rPr lang="hr-HR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hr-HR" sz="1200" dirty="0"/>
                  <a:t>**2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-manji krug: P=0.12**2*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=0.03142 m**2</a:t>
                </a:r>
              </a:p>
              <a:p>
                <a:r>
                  <a:rPr lang="hr-HR" sz="1200" dirty="0"/>
                  <a:t>OPSEG I POVRŠINA KRUŽNOG VIJENCA:</a:t>
                </a:r>
              </a:p>
              <a:p>
                <a:r>
                  <a:rPr lang="hr-HR" sz="1200" dirty="0"/>
                  <a:t>o=0.4𝜋+0.2𝜋=0.6𝜋=1.88496m</a:t>
                </a:r>
              </a:p>
              <a:p>
                <a:r>
                  <a:rPr lang="hr-HR" sz="1200" dirty="0"/>
                  <a:t>P=0.2**2*𝜋-0.1**2*𝜋=0.03𝜋=0.09425m**2</a:t>
                </a:r>
              </a:p>
            </p:txBody>
          </p:sp>
        </mc:Choice>
        <mc:Fallback xmlns="">
          <p:sp>
            <p:nvSpPr>
              <p:cNvPr id="5" name="Rezervirano mjesto teksta 3">
                <a:extLst>
                  <a:ext uri="{FF2B5EF4-FFF2-40B4-BE49-F238E27FC236}">
                    <a16:creationId xmlns:a16="http://schemas.microsoft.com/office/drawing/2014/main" id="{5687683E-5FC3-4A30-BD58-DFB69C2B6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9" y="1866812"/>
                <a:ext cx="6007396" cy="1747467"/>
              </a:xfrm>
              <a:prstGeom prst="rect">
                <a:avLst/>
              </a:prstGeom>
              <a:blipFill>
                <a:blip r:embed="rId3"/>
                <a:stretch>
                  <a:fillRect b="-3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zervirano mjesto teksta 3">
                <a:extLst>
                  <a:ext uri="{FF2B5EF4-FFF2-40B4-BE49-F238E27FC236}">
                    <a16:creationId xmlns:a16="http://schemas.microsoft.com/office/drawing/2014/main" id="{C8F40724-3FFC-4445-B84D-298F2DA466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80686" y="1296239"/>
                <a:ext cx="2069806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Pozdrav Suncu: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0.2</m:t>
                        </m:r>
                      </m:den>
                    </m:f>
                  </m:oMath>
                </a14:m>
                <a:r>
                  <a:rPr lang="hr-HR" sz="1200" dirty="0"/>
                  <a:t>=55</a:t>
                </a:r>
              </a:p>
            </p:txBody>
          </p:sp>
        </mc:Choice>
        <mc:Fallback xmlns="">
          <p:sp>
            <p:nvSpPr>
              <p:cNvPr id="6" name="Rezervirano mjesto teksta 3">
                <a:extLst>
                  <a:ext uri="{FF2B5EF4-FFF2-40B4-BE49-F238E27FC236}">
                    <a16:creationId xmlns:a16="http://schemas.microsoft.com/office/drawing/2014/main" id="{C8F40724-3FFC-4445-B84D-298F2DA46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686" y="1296239"/>
                <a:ext cx="2069806" cy="13412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zervirano mjesto teksta 3">
                <a:extLst>
                  <a:ext uri="{FF2B5EF4-FFF2-40B4-BE49-F238E27FC236}">
                    <a16:creationId xmlns:a16="http://schemas.microsoft.com/office/drawing/2014/main" id="{D56FE0B9-29B0-4591-BBF3-DA9EA4E47D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3283" y="1060350"/>
                <a:ext cx="2821173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pPr marL="114300" indent="0">
                  <a:buNone/>
                </a:pPr>
                <a:endParaRPr lang="hr-HR" sz="1200" dirty="0"/>
              </a:p>
              <a:p>
                <a:r>
                  <a:rPr lang="hr-HR" sz="1200" dirty="0"/>
                  <a:t>Omjer Sunca i Zemlje: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r-HR" sz="1200" b="0" i="0" smtClean="0">
                            <a:latin typeface="Cambria Math" panose="02040503050406030204" pitchFamily="18" charset="0"/>
                          </a:rPr>
                          <m:t>696340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6371</m:t>
                        </m:r>
                      </m:den>
                    </m:f>
                  </m:oMath>
                </a14:m>
                <a:r>
                  <a:rPr lang="hr-HR" sz="1200" dirty="0"/>
                  <a:t>=109.3</a:t>
                </a:r>
              </a:p>
              <a:p>
                <a:endParaRPr lang="hr-HR" sz="1200" dirty="0"/>
              </a:p>
              <a:p>
                <a:endParaRPr lang="hr-HR" sz="1200" dirty="0"/>
              </a:p>
            </p:txBody>
          </p:sp>
        </mc:Choice>
        <mc:Fallback xmlns="">
          <p:sp>
            <p:nvSpPr>
              <p:cNvPr id="9" name="Rezervirano mjesto teksta 3">
                <a:extLst>
                  <a:ext uri="{FF2B5EF4-FFF2-40B4-BE49-F238E27FC236}">
                    <a16:creationId xmlns:a16="http://schemas.microsoft.com/office/drawing/2014/main" id="{D56FE0B9-29B0-4591-BBF3-DA9EA4E47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283" y="1060350"/>
                <a:ext cx="2821173" cy="13412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Zemlja - Plavi planet">
            <a:extLst>
              <a:ext uri="{FF2B5EF4-FFF2-40B4-BE49-F238E27FC236}">
                <a16:creationId xmlns:a16="http://schemas.microsoft.com/office/drawing/2014/main" id="{3EE8DCF2-0CF5-49F4-9F79-275A3F842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978" y="2902201"/>
            <a:ext cx="2148663" cy="21486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5EAF6232-1E33-4B1B-9DCB-5BB116D8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147" y="2790559"/>
            <a:ext cx="1874884" cy="14061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Google Shape;610;p46">
            <a:extLst>
              <a:ext uri="{FF2B5EF4-FFF2-40B4-BE49-F238E27FC236}">
                <a16:creationId xmlns:a16="http://schemas.microsoft.com/office/drawing/2014/main" id="{652E1BF4-6A7C-4679-91C5-5195DD9A591F}"/>
              </a:ext>
            </a:extLst>
          </p:cNvPr>
          <p:cNvSpPr/>
          <p:nvPr/>
        </p:nvSpPr>
        <p:spPr>
          <a:xfrm>
            <a:off x="7815588" y="347330"/>
            <a:ext cx="569955" cy="584121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6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0556DB-2C30-4F74-B133-9207C797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MARS</a:t>
            </a:r>
            <a:endParaRPr lang="hr-HR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A44FA637-7BFE-4846-8252-6153FD9D5B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zervirano mjesto teksta 3">
                <a:extLst>
                  <a:ext uri="{FF2B5EF4-FFF2-40B4-BE49-F238E27FC236}">
                    <a16:creationId xmlns:a16="http://schemas.microsoft.com/office/drawing/2014/main" id="{B011409D-6096-4EE3-8988-D7B7D2CD36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739" y="931451"/>
                <a:ext cx="4817209" cy="10353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OPSEG: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-veći krug: o=2r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=0.3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=0.94  </m:t>
                    </m:r>
                  </m:oMath>
                </a14:m>
                <a:r>
                  <a:rPr lang="hr-HR" sz="1200" dirty="0"/>
                  <a:t>m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-manji krug: o=0.1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sz="1200" dirty="0"/>
                  <a:t>0.31 m</a:t>
                </a:r>
              </a:p>
              <a:p>
                <a:endParaRPr lang="hr-HR" sz="1200" dirty="0"/>
              </a:p>
            </p:txBody>
          </p:sp>
        </mc:Choice>
        <mc:Fallback xmlns="">
          <p:sp>
            <p:nvSpPr>
              <p:cNvPr id="9" name="Rezervirano mjesto teksta 3">
                <a:extLst>
                  <a:ext uri="{FF2B5EF4-FFF2-40B4-BE49-F238E27FC236}">
                    <a16:creationId xmlns:a16="http://schemas.microsoft.com/office/drawing/2014/main" id="{B011409D-6096-4EE3-8988-D7B7D2CD3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9" y="931451"/>
                <a:ext cx="4817209" cy="10353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zervirano mjesto teksta 3">
                <a:extLst>
                  <a:ext uri="{FF2B5EF4-FFF2-40B4-BE49-F238E27FC236}">
                    <a16:creationId xmlns:a16="http://schemas.microsoft.com/office/drawing/2014/main" id="{D1F82400-10ED-49CD-8F45-03686F7780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739" y="1866812"/>
                <a:ext cx="6007396" cy="1747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POVRŠINA: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-veći krug: P=0.15**2*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=0.070069 m**2 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-manji krug: P=0.05**2*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=0.00785 </m:t>
                    </m:r>
                  </m:oMath>
                </a14:m>
                <a:r>
                  <a:rPr lang="hr-HR" sz="1200" dirty="0"/>
                  <a:t>m**2</a:t>
                </a:r>
              </a:p>
              <a:p>
                <a:r>
                  <a:rPr lang="hr-HR" sz="1200" dirty="0"/>
                  <a:t>OPSEG I POVRŠINA KRUŽNOG VIJENCA:</a:t>
                </a:r>
              </a:p>
              <a:p>
                <a:r>
                  <a:rPr lang="hr-HR" sz="1200" dirty="0"/>
                  <a:t>o=0.3𝜋+0.1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=0.4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=1.25664m</a:t>
                </a:r>
              </a:p>
              <a:p>
                <a:r>
                  <a:rPr lang="hr-HR" sz="1200" dirty="0"/>
                  <a:t>P=0.15**2*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-0.05**</a:t>
                </a:r>
                <a:r>
                  <a:rPr lang="hr-HR" sz="1200" dirty="0">
                    <a:ea typeface="Cambria Math" panose="02040503050406030204" pitchFamily="18" charset="0"/>
                  </a:rPr>
                  <a:t>2*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=0.02𝜋=0.06283m**2</a:t>
                </a:r>
              </a:p>
            </p:txBody>
          </p:sp>
        </mc:Choice>
        <mc:Fallback xmlns="">
          <p:sp>
            <p:nvSpPr>
              <p:cNvPr id="10" name="Rezervirano mjesto teksta 3">
                <a:extLst>
                  <a:ext uri="{FF2B5EF4-FFF2-40B4-BE49-F238E27FC236}">
                    <a16:creationId xmlns:a16="http://schemas.microsoft.com/office/drawing/2014/main" id="{D1F82400-10ED-49CD-8F45-03686F778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9" y="1866812"/>
                <a:ext cx="6007396" cy="1747467"/>
              </a:xfrm>
              <a:prstGeom prst="rect">
                <a:avLst/>
              </a:prstGeom>
              <a:blipFill>
                <a:blip r:embed="rId3"/>
                <a:stretch>
                  <a:fillRect b="-3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zervirano mjesto teksta 3">
                <a:extLst>
                  <a:ext uri="{FF2B5EF4-FFF2-40B4-BE49-F238E27FC236}">
                    <a16:creationId xmlns:a16="http://schemas.microsoft.com/office/drawing/2014/main" id="{E1991134-4F6A-4094-B1A4-1D6E89C52A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4456" y="372855"/>
                <a:ext cx="2069806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Pozdrav Suncu: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0.15</m:t>
                        </m:r>
                      </m:den>
                    </m:f>
                  </m:oMath>
                </a14:m>
                <a:r>
                  <a:rPr lang="hr-HR" sz="1200" dirty="0"/>
                  <a:t>=73.33</a:t>
                </a:r>
              </a:p>
            </p:txBody>
          </p:sp>
        </mc:Choice>
        <mc:Fallback xmlns="">
          <p:sp>
            <p:nvSpPr>
              <p:cNvPr id="11" name="Rezervirano mjesto teksta 3">
                <a:extLst>
                  <a:ext uri="{FF2B5EF4-FFF2-40B4-BE49-F238E27FC236}">
                    <a16:creationId xmlns:a16="http://schemas.microsoft.com/office/drawing/2014/main" id="{E1991134-4F6A-4094-B1A4-1D6E89C52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456" y="372855"/>
                <a:ext cx="2069806" cy="13412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zervirano mjesto teksta 3">
                <a:extLst>
                  <a:ext uri="{FF2B5EF4-FFF2-40B4-BE49-F238E27FC236}">
                    <a16:creationId xmlns:a16="http://schemas.microsoft.com/office/drawing/2014/main" id="{23FE1416-BE6B-4911-9E89-EEE7655340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9989" y="1160700"/>
                <a:ext cx="2821173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pPr marL="114300" indent="0">
                  <a:buNone/>
                </a:pPr>
                <a:endParaRPr lang="hr-HR" sz="1200" dirty="0"/>
              </a:p>
              <a:p>
                <a:endParaRPr lang="hr-HR" sz="1200" dirty="0"/>
              </a:p>
              <a:p>
                <a:r>
                  <a:rPr lang="hr-HR" sz="1200" dirty="0"/>
                  <a:t>Zemlja i Marsa: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r-HR" sz="1200" b="0" i="0" smtClean="0">
                            <a:latin typeface="Cambria Math" panose="02040503050406030204" pitchFamily="18" charset="0"/>
                          </a:rPr>
                          <m:t>6371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3389.5</m:t>
                        </m:r>
                      </m:den>
                    </m:f>
                  </m:oMath>
                </a14:m>
                <a:r>
                  <a:rPr lang="hr-HR" sz="1200" dirty="0"/>
                  <a:t>=1.88</a:t>
                </a:r>
              </a:p>
              <a:p>
                <a:endParaRPr lang="hr-HR" sz="1200" dirty="0"/>
              </a:p>
              <a:p>
                <a:endParaRPr lang="hr-HR" sz="1200" dirty="0"/>
              </a:p>
            </p:txBody>
          </p:sp>
        </mc:Choice>
        <mc:Fallback xmlns="">
          <p:sp>
            <p:nvSpPr>
              <p:cNvPr id="12" name="Rezervirano mjesto teksta 3">
                <a:extLst>
                  <a:ext uri="{FF2B5EF4-FFF2-40B4-BE49-F238E27FC236}">
                    <a16:creationId xmlns:a16="http://schemas.microsoft.com/office/drawing/2014/main" id="{23FE1416-BE6B-4911-9E89-EEE765534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89" y="1160700"/>
                <a:ext cx="2821173" cy="13412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zervirano mjesto teksta 3">
                <a:extLst>
                  <a:ext uri="{FF2B5EF4-FFF2-40B4-BE49-F238E27FC236}">
                    <a16:creationId xmlns:a16="http://schemas.microsoft.com/office/drawing/2014/main" id="{1428CDCC-6634-479F-8D8D-5A9108F21D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7392" y="1716889"/>
                <a:ext cx="2069806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Pozdrav Suncu: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0.2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0.15</m:t>
                        </m:r>
                      </m:den>
                    </m:f>
                  </m:oMath>
                </a14:m>
                <a:r>
                  <a:rPr lang="hr-HR" sz="1200" dirty="0"/>
                  <a:t>=1.33</a:t>
                </a:r>
              </a:p>
            </p:txBody>
          </p:sp>
        </mc:Choice>
        <mc:Fallback xmlns="">
          <p:sp>
            <p:nvSpPr>
              <p:cNvPr id="13" name="Rezervirano mjesto teksta 3">
                <a:extLst>
                  <a:ext uri="{FF2B5EF4-FFF2-40B4-BE49-F238E27FC236}">
                    <a16:creationId xmlns:a16="http://schemas.microsoft.com/office/drawing/2014/main" id="{1428CDCC-6634-479F-8D8D-5A9108F21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392" y="1716889"/>
                <a:ext cx="2069806" cy="13412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zervirano mjesto teksta 3">
                <a:extLst>
                  <a:ext uri="{FF2B5EF4-FFF2-40B4-BE49-F238E27FC236}">
                    <a16:creationId xmlns:a16="http://schemas.microsoft.com/office/drawing/2014/main" id="{32E92B18-CEF0-415A-B112-9FC006ACCD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9990" y="107943"/>
                <a:ext cx="2821173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pPr marL="114300" indent="0">
                  <a:buNone/>
                </a:pPr>
                <a:endParaRPr lang="hr-HR" sz="1200" dirty="0"/>
              </a:p>
              <a:p>
                <a:r>
                  <a:rPr lang="hr-HR" sz="1200" dirty="0"/>
                  <a:t>Omjer Sunca i Marsa: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r-HR" sz="1200" b="0" i="0" smtClean="0">
                            <a:latin typeface="Cambria Math" panose="02040503050406030204" pitchFamily="18" charset="0"/>
                          </a:rPr>
                          <m:t>696340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3389.5</m:t>
                        </m:r>
                      </m:den>
                    </m:f>
                  </m:oMath>
                </a14:m>
                <a:r>
                  <a:rPr lang="hr-HR" sz="1200" dirty="0"/>
                  <a:t>=205.44</a:t>
                </a:r>
              </a:p>
              <a:p>
                <a:endParaRPr lang="hr-HR" sz="1200" dirty="0"/>
              </a:p>
              <a:p>
                <a:endParaRPr lang="hr-HR" sz="1200" dirty="0"/>
              </a:p>
            </p:txBody>
          </p:sp>
        </mc:Choice>
        <mc:Fallback xmlns="">
          <p:sp>
            <p:nvSpPr>
              <p:cNvPr id="14" name="Rezervirano mjesto teksta 3">
                <a:extLst>
                  <a:ext uri="{FF2B5EF4-FFF2-40B4-BE49-F238E27FC236}">
                    <a16:creationId xmlns:a16="http://schemas.microsoft.com/office/drawing/2014/main" id="{32E92B18-CEF0-415A-B112-9FC006ACC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90" y="107943"/>
                <a:ext cx="2821173" cy="13412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>
            <a:extLst>
              <a:ext uri="{FF2B5EF4-FFF2-40B4-BE49-F238E27FC236}">
                <a16:creationId xmlns:a16="http://schemas.microsoft.com/office/drawing/2014/main" id="{A48B22DA-E9B8-4031-8CE5-8B1490963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58" y="3058091"/>
            <a:ext cx="1828802" cy="13716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Mars – Wikipedija">
            <a:extLst>
              <a:ext uri="{FF2B5EF4-FFF2-40B4-BE49-F238E27FC236}">
                <a16:creationId xmlns:a16="http://schemas.microsoft.com/office/drawing/2014/main" id="{733166A0-FD8E-4126-A5CC-CD8FE227A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17" y="2908317"/>
            <a:ext cx="1733250" cy="1733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939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A81E0B-DDBE-4781-A7E1-BAD48597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JUPITER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AFE8AC12-20BE-4E6B-963C-AFDF76B293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zervirano mjesto teksta 3">
                <a:extLst>
                  <a:ext uri="{FF2B5EF4-FFF2-40B4-BE49-F238E27FC236}">
                    <a16:creationId xmlns:a16="http://schemas.microsoft.com/office/drawing/2014/main" id="{964BBF34-50AC-418B-AE91-AB2AA7FF5A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739" y="931451"/>
                <a:ext cx="4817209" cy="10353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OPSEG: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-veći krug: o=2r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=2.4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=7.54 </m:t>
                    </m:r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hr-HR" sz="1200" dirty="0"/>
              </a:p>
              <a:p>
                <a:pPr marL="114300" indent="0">
                  <a:buNone/>
                </a:pPr>
                <a:r>
                  <a:rPr lang="hr-HR" sz="1200" dirty="0"/>
                  <a:t>	-manji krug: o=2.18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=6.85 </m:t>
                    </m:r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hr-HR" sz="1200" dirty="0"/>
              </a:p>
              <a:p>
                <a:endParaRPr lang="hr-HR" sz="1200" dirty="0"/>
              </a:p>
            </p:txBody>
          </p:sp>
        </mc:Choice>
        <mc:Fallback xmlns="">
          <p:sp>
            <p:nvSpPr>
              <p:cNvPr id="10" name="Rezervirano mjesto teksta 3">
                <a:extLst>
                  <a:ext uri="{FF2B5EF4-FFF2-40B4-BE49-F238E27FC236}">
                    <a16:creationId xmlns:a16="http://schemas.microsoft.com/office/drawing/2014/main" id="{964BBF34-50AC-418B-AE91-AB2AA7FF5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9" y="931451"/>
                <a:ext cx="4817209" cy="10353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zervirano mjesto teksta 3">
                <a:extLst>
                  <a:ext uri="{FF2B5EF4-FFF2-40B4-BE49-F238E27FC236}">
                    <a16:creationId xmlns:a16="http://schemas.microsoft.com/office/drawing/2014/main" id="{9BDA4099-E70F-47B9-97A4-EC1C1D55B5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739" y="1866812"/>
                <a:ext cx="6007396" cy="1747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POVRŠINA: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-veći krug: P=1.2**2*𝜋=4.5239m**2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-manji krug: P=1.09**2*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=3.73253m**2</a:t>
                </a:r>
              </a:p>
              <a:p>
                <a:r>
                  <a:rPr lang="hr-HR" sz="1200" dirty="0"/>
                  <a:t>OPSEG I POVRŠINA KRUŽNOG VIJENCA:</a:t>
                </a:r>
              </a:p>
              <a:p>
                <a:r>
                  <a:rPr lang="hr-HR" sz="1200" dirty="0"/>
                  <a:t>o=2.4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+2.18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=4.58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=14.38849</m:t>
                    </m:r>
                    <m:r>
                      <m:rPr>
                        <m:sty m:val="p"/>
                      </m:rPr>
                      <a:rPr lang="hr-HR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endParaRPr lang="hr-HR" sz="1200" dirty="0"/>
              </a:p>
              <a:p>
                <a:r>
                  <a:rPr lang="hr-HR" sz="1200" dirty="0"/>
                  <a:t>P=1.2**2*𝜋-1.09**2*𝜋=0.2519𝜋=0.79137m**2</a:t>
                </a:r>
              </a:p>
            </p:txBody>
          </p:sp>
        </mc:Choice>
        <mc:Fallback xmlns="">
          <p:sp>
            <p:nvSpPr>
              <p:cNvPr id="11" name="Rezervirano mjesto teksta 3">
                <a:extLst>
                  <a:ext uri="{FF2B5EF4-FFF2-40B4-BE49-F238E27FC236}">
                    <a16:creationId xmlns:a16="http://schemas.microsoft.com/office/drawing/2014/main" id="{9BDA4099-E70F-47B9-97A4-EC1C1D55B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9" y="1866812"/>
                <a:ext cx="6007396" cy="1747467"/>
              </a:xfrm>
              <a:prstGeom prst="rect">
                <a:avLst/>
              </a:prstGeom>
              <a:blipFill>
                <a:blip r:embed="rId3"/>
                <a:stretch>
                  <a:fillRect b="-3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zervirano mjesto teksta 3">
                <a:extLst>
                  <a:ext uri="{FF2B5EF4-FFF2-40B4-BE49-F238E27FC236}">
                    <a16:creationId xmlns:a16="http://schemas.microsoft.com/office/drawing/2014/main" id="{DC406A06-96AC-4C5C-ADE3-304A9659F7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9990" y="107943"/>
                <a:ext cx="2821173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pPr marL="114300" indent="0">
                  <a:buNone/>
                </a:pPr>
                <a:endParaRPr lang="hr-HR" sz="1200" dirty="0"/>
              </a:p>
              <a:p>
                <a:r>
                  <a:rPr lang="hr-HR" sz="1200" dirty="0"/>
                  <a:t>Omjer Sunca i Jupitera: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r-HR" sz="1200" b="0" i="0" smtClean="0">
                            <a:latin typeface="Cambria Math" panose="02040503050406030204" pitchFamily="18" charset="0"/>
                          </a:rPr>
                          <m:t>696340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69911</m:t>
                        </m:r>
                      </m:den>
                    </m:f>
                  </m:oMath>
                </a14:m>
                <a:r>
                  <a:rPr lang="hr-HR" sz="1200" dirty="0"/>
                  <a:t>=9.96</a:t>
                </a:r>
              </a:p>
              <a:p>
                <a:endParaRPr lang="hr-HR" sz="1200" dirty="0"/>
              </a:p>
              <a:p>
                <a:endParaRPr lang="hr-HR" sz="1200" dirty="0"/>
              </a:p>
            </p:txBody>
          </p:sp>
        </mc:Choice>
        <mc:Fallback xmlns="">
          <p:sp>
            <p:nvSpPr>
              <p:cNvPr id="12" name="Rezervirano mjesto teksta 3">
                <a:extLst>
                  <a:ext uri="{FF2B5EF4-FFF2-40B4-BE49-F238E27FC236}">
                    <a16:creationId xmlns:a16="http://schemas.microsoft.com/office/drawing/2014/main" id="{DC406A06-96AC-4C5C-ADE3-304A9659F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90" y="107943"/>
                <a:ext cx="2821173" cy="13412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zervirano mjesto teksta 3">
                <a:extLst>
                  <a:ext uri="{FF2B5EF4-FFF2-40B4-BE49-F238E27FC236}">
                    <a16:creationId xmlns:a16="http://schemas.microsoft.com/office/drawing/2014/main" id="{231283CD-576B-4CEB-A18B-57B8817C14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4456" y="372855"/>
                <a:ext cx="2069806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Pozdrav Suncu: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1.205</m:t>
                        </m:r>
                      </m:den>
                    </m:f>
                  </m:oMath>
                </a14:m>
                <a:r>
                  <a:rPr lang="hr-HR" sz="1200" dirty="0"/>
                  <a:t>=9.12</a:t>
                </a:r>
              </a:p>
            </p:txBody>
          </p:sp>
        </mc:Choice>
        <mc:Fallback xmlns="">
          <p:sp>
            <p:nvSpPr>
              <p:cNvPr id="13" name="Rezervirano mjesto teksta 3">
                <a:extLst>
                  <a:ext uri="{FF2B5EF4-FFF2-40B4-BE49-F238E27FC236}">
                    <a16:creationId xmlns:a16="http://schemas.microsoft.com/office/drawing/2014/main" id="{231283CD-576B-4CEB-A18B-57B8817C1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456" y="372855"/>
                <a:ext cx="2069806" cy="13412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zervirano mjesto teksta 3">
                <a:extLst>
                  <a:ext uri="{FF2B5EF4-FFF2-40B4-BE49-F238E27FC236}">
                    <a16:creationId xmlns:a16="http://schemas.microsoft.com/office/drawing/2014/main" id="{C10EF4F7-DA1F-4F9E-9EF7-971854230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9989" y="1160700"/>
                <a:ext cx="2821173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pPr marL="114300" indent="0">
                  <a:buNone/>
                </a:pPr>
                <a:endParaRPr lang="hr-HR" sz="1200" dirty="0"/>
              </a:p>
              <a:p>
                <a:endParaRPr lang="hr-HR" sz="1200" dirty="0"/>
              </a:p>
              <a:p>
                <a:r>
                  <a:rPr lang="hr-HR" sz="1200" dirty="0"/>
                  <a:t>Zemlja i Jupiter: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r-HR" sz="1200" b="0" i="0" smtClean="0">
                            <a:latin typeface="Cambria Math" panose="02040503050406030204" pitchFamily="18" charset="0"/>
                          </a:rPr>
                          <m:t>6371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69911</m:t>
                        </m:r>
                      </m:den>
                    </m:f>
                  </m:oMath>
                </a14:m>
                <a:r>
                  <a:rPr lang="hr-HR" sz="1200" dirty="0"/>
                  <a:t>=0.09</a:t>
                </a:r>
              </a:p>
              <a:p>
                <a:endParaRPr lang="hr-HR" sz="1200" dirty="0"/>
              </a:p>
              <a:p>
                <a:endParaRPr lang="hr-HR" sz="1200" dirty="0"/>
              </a:p>
            </p:txBody>
          </p:sp>
        </mc:Choice>
        <mc:Fallback xmlns="">
          <p:sp>
            <p:nvSpPr>
              <p:cNvPr id="14" name="Rezervirano mjesto teksta 3">
                <a:extLst>
                  <a:ext uri="{FF2B5EF4-FFF2-40B4-BE49-F238E27FC236}">
                    <a16:creationId xmlns:a16="http://schemas.microsoft.com/office/drawing/2014/main" id="{C10EF4F7-DA1F-4F9E-9EF7-971854230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89" y="1160700"/>
                <a:ext cx="2821173" cy="13412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zervirano mjesto teksta 3">
                <a:extLst>
                  <a:ext uri="{FF2B5EF4-FFF2-40B4-BE49-F238E27FC236}">
                    <a16:creationId xmlns:a16="http://schemas.microsoft.com/office/drawing/2014/main" id="{B0156876-3C57-4018-943F-A27D0BC464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7392" y="1716889"/>
                <a:ext cx="2069806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Pozdrav Suncu: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0.2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1.205</m:t>
                        </m:r>
                      </m:den>
                    </m:f>
                  </m:oMath>
                </a14:m>
                <a:r>
                  <a:rPr lang="hr-HR" sz="1200" dirty="0"/>
                  <a:t>=0.17</a:t>
                </a:r>
              </a:p>
            </p:txBody>
          </p:sp>
        </mc:Choice>
        <mc:Fallback xmlns="">
          <p:sp>
            <p:nvSpPr>
              <p:cNvPr id="15" name="Rezervirano mjesto teksta 3">
                <a:extLst>
                  <a:ext uri="{FF2B5EF4-FFF2-40B4-BE49-F238E27FC236}">
                    <a16:creationId xmlns:a16="http://schemas.microsoft.com/office/drawing/2014/main" id="{B0156876-3C57-4018-943F-A27D0BC46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392" y="1716889"/>
                <a:ext cx="2069806" cy="13412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>
            <a:extLst>
              <a:ext uri="{FF2B5EF4-FFF2-40B4-BE49-F238E27FC236}">
                <a16:creationId xmlns:a16="http://schemas.microsoft.com/office/drawing/2014/main" id="{0D51269F-5F7E-4049-8E4B-D592667C4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74" y="2981085"/>
            <a:ext cx="2017256" cy="1512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Jupiter – Wikipedija">
            <a:extLst>
              <a:ext uri="{FF2B5EF4-FFF2-40B4-BE49-F238E27FC236}">
                <a16:creationId xmlns:a16="http://schemas.microsoft.com/office/drawing/2014/main" id="{D9B05A9F-7D93-4D87-9A28-777F49E32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30" y="2797292"/>
            <a:ext cx="1961787" cy="18805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zervirano mjesto teksta 3">
            <a:extLst>
              <a:ext uri="{FF2B5EF4-FFF2-40B4-BE49-F238E27FC236}">
                <a16:creationId xmlns:a16="http://schemas.microsoft.com/office/drawing/2014/main" id="{E43E275C-957E-49F3-9935-04F4BCEAFB42}"/>
              </a:ext>
            </a:extLst>
          </p:cNvPr>
          <p:cNvSpPr txBox="1">
            <a:spLocks/>
          </p:cNvSpPr>
          <p:nvPr/>
        </p:nvSpPr>
        <p:spPr>
          <a:xfrm>
            <a:off x="5443869" y="912416"/>
            <a:ext cx="2821173" cy="1341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▪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▫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■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●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○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■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●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○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■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114300" indent="0">
              <a:buNone/>
            </a:pPr>
            <a:endParaRPr lang="hr-HR" sz="1200" dirty="0"/>
          </a:p>
          <a:p>
            <a:r>
              <a:rPr lang="hr-HR" sz="1200" dirty="0"/>
              <a:t>Najmanje odstupanje: 0.84</a:t>
            </a:r>
          </a:p>
          <a:p>
            <a:endParaRPr lang="hr-HR" sz="1200" dirty="0"/>
          </a:p>
          <a:p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86085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3972AA-0A35-4136-9E52-ECFD9AA2D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SATURN</a:t>
            </a:r>
            <a:endParaRPr lang="hr-HR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9D23C857-03E9-49CF-878B-9BE2240F4E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zervirano mjesto teksta 3">
                <a:extLst>
                  <a:ext uri="{FF2B5EF4-FFF2-40B4-BE49-F238E27FC236}">
                    <a16:creationId xmlns:a16="http://schemas.microsoft.com/office/drawing/2014/main" id="{F571BD95-1D3F-461C-9916-D3B6B0AE95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739" y="931451"/>
                <a:ext cx="4817209" cy="10353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OPSEG: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-veći krug: o=2r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=2.05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=6.44 </m:t>
                    </m:r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hr-HR" sz="1200" dirty="0"/>
              </a:p>
              <a:p>
                <a:pPr marL="114300" indent="0">
                  <a:buNone/>
                </a:pPr>
                <a:r>
                  <a:rPr lang="hr-HR" sz="1200" dirty="0"/>
                  <a:t>	-manji krug: o=1.82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=5.72 </m:t>
                    </m:r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hr-HR" sz="1200" dirty="0"/>
              </a:p>
              <a:p>
                <a:endParaRPr lang="hr-HR" sz="1200" dirty="0"/>
              </a:p>
            </p:txBody>
          </p:sp>
        </mc:Choice>
        <mc:Fallback xmlns="">
          <p:sp>
            <p:nvSpPr>
              <p:cNvPr id="7" name="Rezervirano mjesto teksta 3">
                <a:extLst>
                  <a:ext uri="{FF2B5EF4-FFF2-40B4-BE49-F238E27FC236}">
                    <a16:creationId xmlns:a16="http://schemas.microsoft.com/office/drawing/2014/main" id="{F571BD95-1D3F-461C-9916-D3B6B0AE9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9" y="931451"/>
                <a:ext cx="4817209" cy="10353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zervirano mjesto teksta 3">
                <a:extLst>
                  <a:ext uri="{FF2B5EF4-FFF2-40B4-BE49-F238E27FC236}">
                    <a16:creationId xmlns:a16="http://schemas.microsoft.com/office/drawing/2014/main" id="{7A764FD5-D606-45F8-AAB4-884DF0C7F8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739" y="1866812"/>
                <a:ext cx="6007396" cy="1747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POVRŠINA: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-veći krug: P=1.025**2*𝜋=3.30064m**2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-manji krug: P=0.91**2*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=2.60155m**2</a:t>
                </a:r>
              </a:p>
              <a:p>
                <a:r>
                  <a:rPr lang="hr-HR" sz="1200" dirty="0"/>
                  <a:t>OPSEG I POVRŠINA KRUŽNOG VIJENCA:</a:t>
                </a:r>
              </a:p>
              <a:p>
                <a:r>
                  <a:rPr lang="hr-HR" sz="1200" dirty="0"/>
                  <a:t>o=2.05𝜋+1.82𝜋=3.87𝜋=12.15796m</a:t>
                </a:r>
              </a:p>
              <a:p>
                <a:r>
                  <a:rPr lang="hr-HR" sz="1200" dirty="0"/>
                  <a:t>P=1.025**2*𝜋-0.91**2*𝜋=0.222525𝜋=</a:t>
                </a:r>
              </a:p>
              <a:p>
                <a:r>
                  <a:rPr lang="hr-HR" sz="1200" dirty="0"/>
                  <a:t>=0.69908m**2</a:t>
                </a:r>
              </a:p>
            </p:txBody>
          </p:sp>
        </mc:Choice>
        <mc:Fallback xmlns="">
          <p:sp>
            <p:nvSpPr>
              <p:cNvPr id="8" name="Rezervirano mjesto teksta 3">
                <a:extLst>
                  <a:ext uri="{FF2B5EF4-FFF2-40B4-BE49-F238E27FC236}">
                    <a16:creationId xmlns:a16="http://schemas.microsoft.com/office/drawing/2014/main" id="{7A764FD5-D606-45F8-AAB4-884DF0C7F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9" y="1866812"/>
                <a:ext cx="6007396" cy="1747467"/>
              </a:xfrm>
              <a:prstGeom prst="rect">
                <a:avLst/>
              </a:prstGeom>
              <a:blipFill>
                <a:blip r:embed="rId3"/>
                <a:stretch>
                  <a:fillRect b="-177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zervirano mjesto teksta 3">
                <a:extLst>
                  <a:ext uri="{FF2B5EF4-FFF2-40B4-BE49-F238E27FC236}">
                    <a16:creationId xmlns:a16="http://schemas.microsoft.com/office/drawing/2014/main" id="{8CABE0F3-6F0A-49B6-BB6A-80B57FAEF0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9990" y="107943"/>
                <a:ext cx="2821173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pPr marL="114300" indent="0">
                  <a:buNone/>
                </a:pPr>
                <a:endParaRPr lang="hr-HR" sz="1200" dirty="0"/>
              </a:p>
              <a:p>
                <a:r>
                  <a:rPr lang="hr-HR" sz="1200" dirty="0"/>
                  <a:t>Omjer Sunca i Saturna: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r-HR" sz="1200" b="0" i="0" smtClean="0">
                            <a:latin typeface="Cambria Math" panose="02040503050406030204" pitchFamily="18" charset="0"/>
                          </a:rPr>
                          <m:t>696340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58232</m:t>
                        </m:r>
                      </m:den>
                    </m:f>
                  </m:oMath>
                </a14:m>
                <a:r>
                  <a:rPr lang="hr-HR" sz="1200" dirty="0"/>
                  <a:t>=11.96</a:t>
                </a:r>
              </a:p>
              <a:p>
                <a:endParaRPr lang="hr-HR" sz="1200" dirty="0"/>
              </a:p>
              <a:p>
                <a:endParaRPr lang="hr-HR" sz="1200" dirty="0"/>
              </a:p>
            </p:txBody>
          </p:sp>
        </mc:Choice>
        <mc:Fallback xmlns="">
          <p:sp>
            <p:nvSpPr>
              <p:cNvPr id="9" name="Rezervirano mjesto teksta 3">
                <a:extLst>
                  <a:ext uri="{FF2B5EF4-FFF2-40B4-BE49-F238E27FC236}">
                    <a16:creationId xmlns:a16="http://schemas.microsoft.com/office/drawing/2014/main" id="{8CABE0F3-6F0A-49B6-BB6A-80B57FAEF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90" y="107943"/>
                <a:ext cx="2821173" cy="13412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zervirano mjesto teksta 3">
                <a:extLst>
                  <a:ext uri="{FF2B5EF4-FFF2-40B4-BE49-F238E27FC236}">
                    <a16:creationId xmlns:a16="http://schemas.microsoft.com/office/drawing/2014/main" id="{28D3D710-437B-4852-A890-58E4A16AD9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4456" y="372855"/>
                <a:ext cx="2069806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Pozdrav Suncu: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1.025</m:t>
                        </m:r>
                      </m:den>
                    </m:f>
                  </m:oMath>
                </a14:m>
                <a:r>
                  <a:rPr lang="hr-HR" sz="1200" dirty="0"/>
                  <a:t>=10.73</a:t>
                </a:r>
              </a:p>
            </p:txBody>
          </p:sp>
        </mc:Choice>
        <mc:Fallback xmlns="">
          <p:sp>
            <p:nvSpPr>
              <p:cNvPr id="10" name="Rezervirano mjesto teksta 3">
                <a:extLst>
                  <a:ext uri="{FF2B5EF4-FFF2-40B4-BE49-F238E27FC236}">
                    <a16:creationId xmlns:a16="http://schemas.microsoft.com/office/drawing/2014/main" id="{28D3D710-437B-4852-A890-58E4A16AD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456" y="372855"/>
                <a:ext cx="2069806" cy="13412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zervirano mjesto teksta 3">
                <a:extLst>
                  <a:ext uri="{FF2B5EF4-FFF2-40B4-BE49-F238E27FC236}">
                    <a16:creationId xmlns:a16="http://schemas.microsoft.com/office/drawing/2014/main" id="{BF8098D9-3116-4A1C-AC08-685CC39C9E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9989" y="1160700"/>
                <a:ext cx="2821173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pPr marL="114300" indent="0">
                  <a:buNone/>
                </a:pPr>
                <a:endParaRPr lang="hr-HR" sz="1200" dirty="0"/>
              </a:p>
              <a:p>
                <a:endParaRPr lang="hr-HR" sz="1200" dirty="0"/>
              </a:p>
              <a:p>
                <a:r>
                  <a:rPr lang="hr-HR" sz="1200" dirty="0"/>
                  <a:t>Zemlja i Saturn: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r-HR" sz="1200" b="0" i="0" smtClean="0">
                            <a:latin typeface="Cambria Math" panose="02040503050406030204" pitchFamily="18" charset="0"/>
                          </a:rPr>
                          <m:t>6371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58232</m:t>
                        </m:r>
                      </m:den>
                    </m:f>
                  </m:oMath>
                </a14:m>
                <a:r>
                  <a:rPr lang="hr-HR" sz="1200" dirty="0"/>
                  <a:t>=0.11</a:t>
                </a:r>
              </a:p>
              <a:p>
                <a:endParaRPr lang="hr-HR" sz="1200" dirty="0"/>
              </a:p>
              <a:p>
                <a:endParaRPr lang="hr-HR" sz="1200" dirty="0"/>
              </a:p>
            </p:txBody>
          </p:sp>
        </mc:Choice>
        <mc:Fallback xmlns="">
          <p:sp>
            <p:nvSpPr>
              <p:cNvPr id="11" name="Rezervirano mjesto teksta 3">
                <a:extLst>
                  <a:ext uri="{FF2B5EF4-FFF2-40B4-BE49-F238E27FC236}">
                    <a16:creationId xmlns:a16="http://schemas.microsoft.com/office/drawing/2014/main" id="{BF8098D9-3116-4A1C-AC08-685CC39C9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89" y="1160700"/>
                <a:ext cx="2821173" cy="13412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zervirano mjesto teksta 3">
                <a:extLst>
                  <a:ext uri="{FF2B5EF4-FFF2-40B4-BE49-F238E27FC236}">
                    <a16:creationId xmlns:a16="http://schemas.microsoft.com/office/drawing/2014/main" id="{DE8DD71C-C85A-43FF-93E7-FF5B23D28E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7392" y="1716889"/>
                <a:ext cx="2069806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Pozdrav Suncu: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0.2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1.025</m:t>
                        </m:r>
                      </m:den>
                    </m:f>
                  </m:oMath>
                </a14:m>
                <a:r>
                  <a:rPr lang="hr-HR" sz="1200" dirty="0"/>
                  <a:t>=0.20</a:t>
                </a:r>
              </a:p>
            </p:txBody>
          </p:sp>
        </mc:Choice>
        <mc:Fallback xmlns="">
          <p:sp>
            <p:nvSpPr>
              <p:cNvPr id="12" name="Rezervirano mjesto teksta 3">
                <a:extLst>
                  <a:ext uri="{FF2B5EF4-FFF2-40B4-BE49-F238E27FC236}">
                    <a16:creationId xmlns:a16="http://schemas.microsoft.com/office/drawing/2014/main" id="{DE8DD71C-C85A-43FF-93E7-FF5B23D28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392" y="1716889"/>
                <a:ext cx="2069806" cy="13412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Saturn – Wikipedija">
            <a:extLst>
              <a:ext uri="{FF2B5EF4-FFF2-40B4-BE49-F238E27FC236}">
                <a16:creationId xmlns:a16="http://schemas.microsoft.com/office/drawing/2014/main" id="{F474D886-83BF-481D-9817-AFFA4E952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231" y="2870847"/>
            <a:ext cx="2384359" cy="13412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70BAC8F9-1697-4DCA-B469-C6C13AAA3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" t="27398" r="321" b="15441"/>
          <a:stretch/>
        </p:blipFill>
        <p:spPr bwMode="auto">
          <a:xfrm>
            <a:off x="6854456" y="3112120"/>
            <a:ext cx="2030949" cy="8706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Google Shape;611;p46">
            <a:extLst>
              <a:ext uri="{FF2B5EF4-FFF2-40B4-BE49-F238E27FC236}">
                <a16:creationId xmlns:a16="http://schemas.microsoft.com/office/drawing/2014/main" id="{6F8760BE-899C-49D7-9F88-72A57910D2DE}"/>
              </a:ext>
            </a:extLst>
          </p:cNvPr>
          <p:cNvSpPr/>
          <p:nvPr/>
        </p:nvSpPr>
        <p:spPr>
          <a:xfrm>
            <a:off x="500879" y="4133606"/>
            <a:ext cx="824647" cy="799861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445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0624F6-D3D0-42E7-BDEE-EAE567DE1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URAN</a:t>
            </a:r>
            <a:endParaRPr lang="hr-HR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486061CE-D994-48EF-AC6A-EE02F8ED75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zervirano mjesto teksta 3">
                <a:extLst>
                  <a:ext uri="{FF2B5EF4-FFF2-40B4-BE49-F238E27FC236}">
                    <a16:creationId xmlns:a16="http://schemas.microsoft.com/office/drawing/2014/main" id="{F2903908-4847-42CC-AB72-F9E6FD8A17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739" y="931451"/>
                <a:ext cx="4817209" cy="10353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OPSEG: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-veći krug: o=2r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=3.14 </m:t>
                    </m:r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hr-HR" sz="1200" dirty="0"/>
              </a:p>
              <a:p>
                <a:pPr marL="114300" indent="0">
                  <a:buNone/>
                </a:pPr>
                <a:r>
                  <a:rPr lang="hr-HR" sz="1200" dirty="0"/>
                  <a:t>	-manji krug: o=0.8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=2.51 </m:t>
                    </m:r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hr-HR" sz="1200" dirty="0"/>
              </a:p>
              <a:p>
                <a:endParaRPr lang="hr-HR" sz="1200" dirty="0"/>
              </a:p>
            </p:txBody>
          </p:sp>
        </mc:Choice>
        <mc:Fallback xmlns="">
          <p:sp>
            <p:nvSpPr>
              <p:cNvPr id="7" name="Rezervirano mjesto teksta 3">
                <a:extLst>
                  <a:ext uri="{FF2B5EF4-FFF2-40B4-BE49-F238E27FC236}">
                    <a16:creationId xmlns:a16="http://schemas.microsoft.com/office/drawing/2014/main" id="{F2903908-4847-42CC-AB72-F9E6FD8A1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9" y="931451"/>
                <a:ext cx="4817209" cy="10353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zervirano mjesto teksta 3">
            <a:extLst>
              <a:ext uri="{FF2B5EF4-FFF2-40B4-BE49-F238E27FC236}">
                <a16:creationId xmlns:a16="http://schemas.microsoft.com/office/drawing/2014/main" id="{18A2ED43-7A11-496E-8F55-AA75E81B670C}"/>
              </a:ext>
            </a:extLst>
          </p:cNvPr>
          <p:cNvSpPr txBox="1">
            <a:spLocks/>
          </p:cNvSpPr>
          <p:nvPr/>
        </p:nvSpPr>
        <p:spPr>
          <a:xfrm>
            <a:off x="219739" y="1866812"/>
            <a:ext cx="6007396" cy="174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▪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▫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■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●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○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■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●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○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■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r>
              <a:rPr lang="hr-HR" sz="1200" dirty="0"/>
              <a:t>POVRŠINA:</a:t>
            </a:r>
          </a:p>
          <a:p>
            <a:pPr marL="114300" indent="0">
              <a:buNone/>
            </a:pPr>
            <a:r>
              <a:rPr lang="hr-HR" sz="1200" dirty="0"/>
              <a:t>	-veći krug: P=0.5**2*𝜋=0.7854m**2</a:t>
            </a:r>
          </a:p>
          <a:p>
            <a:pPr marL="114300" indent="0">
              <a:buNone/>
            </a:pPr>
            <a:endParaRPr lang="hr-HR" sz="1200" dirty="0"/>
          </a:p>
          <a:p>
            <a:pPr marL="114300" indent="0">
              <a:buNone/>
            </a:pPr>
            <a:r>
              <a:rPr lang="hr-HR" sz="1200" dirty="0"/>
              <a:t>	-manji krug: P=0.4**2*𝜋=0.50265m**2</a:t>
            </a:r>
          </a:p>
          <a:p>
            <a:pPr marL="114300" indent="0">
              <a:buNone/>
            </a:pPr>
            <a:endParaRPr lang="hr-HR" sz="1200" dirty="0"/>
          </a:p>
          <a:p>
            <a:r>
              <a:rPr lang="hr-HR" sz="1200" dirty="0"/>
              <a:t>OPSEG I POVRŠINA KRUŽNOG VIJENCA:</a:t>
            </a:r>
          </a:p>
          <a:p>
            <a:r>
              <a:rPr lang="hr-HR" sz="1200" dirty="0"/>
              <a:t>o=𝜋+0.8𝜋=1.8𝜋=5.65487m</a:t>
            </a:r>
          </a:p>
          <a:p>
            <a:r>
              <a:rPr lang="hr-HR" sz="1200" dirty="0"/>
              <a:t>P=0.5**2*𝜋-0.4**2*𝜋=0.09𝜋=0.28274m**2</a:t>
            </a:r>
          </a:p>
          <a:p>
            <a:endParaRPr lang="hr-H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zervirano mjesto teksta 3">
                <a:extLst>
                  <a:ext uri="{FF2B5EF4-FFF2-40B4-BE49-F238E27FC236}">
                    <a16:creationId xmlns:a16="http://schemas.microsoft.com/office/drawing/2014/main" id="{437F03B9-E21D-4C87-AB98-E062D17C10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9990" y="107943"/>
                <a:ext cx="2821173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pPr marL="114300" indent="0">
                  <a:buNone/>
                </a:pPr>
                <a:endParaRPr lang="hr-HR" sz="1200" dirty="0"/>
              </a:p>
              <a:p>
                <a:r>
                  <a:rPr lang="hr-HR" sz="1200" dirty="0"/>
                  <a:t>Omjer Sunca i Urana: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r-HR" sz="1200" b="0" i="0" smtClean="0">
                            <a:latin typeface="Cambria Math" panose="02040503050406030204" pitchFamily="18" charset="0"/>
                          </a:rPr>
                          <m:t>696340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25362</m:t>
                        </m:r>
                      </m:den>
                    </m:f>
                  </m:oMath>
                </a14:m>
                <a:r>
                  <a:rPr lang="hr-HR" sz="1200" dirty="0"/>
                  <a:t>=27.46</a:t>
                </a:r>
              </a:p>
              <a:p>
                <a:endParaRPr lang="hr-HR" sz="1200" dirty="0"/>
              </a:p>
              <a:p>
                <a:endParaRPr lang="hr-HR" sz="1200" dirty="0"/>
              </a:p>
            </p:txBody>
          </p:sp>
        </mc:Choice>
        <mc:Fallback xmlns="">
          <p:sp>
            <p:nvSpPr>
              <p:cNvPr id="9" name="Rezervirano mjesto teksta 3">
                <a:extLst>
                  <a:ext uri="{FF2B5EF4-FFF2-40B4-BE49-F238E27FC236}">
                    <a16:creationId xmlns:a16="http://schemas.microsoft.com/office/drawing/2014/main" id="{437F03B9-E21D-4C87-AB98-E062D17C1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90" y="107943"/>
                <a:ext cx="2821173" cy="13412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zervirano mjesto teksta 3">
                <a:extLst>
                  <a:ext uri="{FF2B5EF4-FFF2-40B4-BE49-F238E27FC236}">
                    <a16:creationId xmlns:a16="http://schemas.microsoft.com/office/drawing/2014/main" id="{D335A17B-D68D-44C7-B6C2-7735E05657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4456" y="372855"/>
                <a:ext cx="2069806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Pozdrav Suncu: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den>
                    </m:f>
                  </m:oMath>
                </a14:m>
                <a:r>
                  <a:rPr lang="hr-HR" sz="1200" dirty="0"/>
                  <a:t>=22</a:t>
                </a:r>
              </a:p>
            </p:txBody>
          </p:sp>
        </mc:Choice>
        <mc:Fallback xmlns="">
          <p:sp>
            <p:nvSpPr>
              <p:cNvPr id="10" name="Rezervirano mjesto teksta 3">
                <a:extLst>
                  <a:ext uri="{FF2B5EF4-FFF2-40B4-BE49-F238E27FC236}">
                    <a16:creationId xmlns:a16="http://schemas.microsoft.com/office/drawing/2014/main" id="{D335A17B-D68D-44C7-B6C2-7735E0565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456" y="372855"/>
                <a:ext cx="2069806" cy="13412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zervirano mjesto teksta 3">
                <a:extLst>
                  <a:ext uri="{FF2B5EF4-FFF2-40B4-BE49-F238E27FC236}">
                    <a16:creationId xmlns:a16="http://schemas.microsoft.com/office/drawing/2014/main" id="{EEC23F84-B373-4543-A732-3AD07D4673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9989" y="1160700"/>
                <a:ext cx="2821173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pPr marL="114300" indent="0">
                  <a:buNone/>
                </a:pPr>
                <a:endParaRPr lang="hr-HR" sz="1200" dirty="0"/>
              </a:p>
              <a:p>
                <a:endParaRPr lang="hr-HR" sz="1200" dirty="0"/>
              </a:p>
              <a:p>
                <a:r>
                  <a:rPr lang="hr-HR" sz="1200" dirty="0"/>
                  <a:t>Zemlja i Uran: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r-HR" sz="1200" b="0" i="0" smtClean="0">
                            <a:latin typeface="Cambria Math" panose="02040503050406030204" pitchFamily="18" charset="0"/>
                          </a:rPr>
                          <m:t>6371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25362</m:t>
                        </m:r>
                      </m:den>
                    </m:f>
                  </m:oMath>
                </a14:m>
                <a:r>
                  <a:rPr lang="hr-HR" sz="1200" dirty="0"/>
                  <a:t>=0.25</a:t>
                </a:r>
              </a:p>
              <a:p>
                <a:endParaRPr lang="hr-HR" sz="1200" dirty="0"/>
              </a:p>
              <a:p>
                <a:endParaRPr lang="hr-HR" sz="1200" dirty="0"/>
              </a:p>
            </p:txBody>
          </p:sp>
        </mc:Choice>
        <mc:Fallback xmlns="">
          <p:sp>
            <p:nvSpPr>
              <p:cNvPr id="11" name="Rezervirano mjesto teksta 3">
                <a:extLst>
                  <a:ext uri="{FF2B5EF4-FFF2-40B4-BE49-F238E27FC236}">
                    <a16:creationId xmlns:a16="http://schemas.microsoft.com/office/drawing/2014/main" id="{EEC23F84-B373-4543-A732-3AD07D467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89" y="1160700"/>
                <a:ext cx="2821173" cy="13412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zervirano mjesto teksta 3">
                <a:extLst>
                  <a:ext uri="{FF2B5EF4-FFF2-40B4-BE49-F238E27FC236}">
                    <a16:creationId xmlns:a16="http://schemas.microsoft.com/office/drawing/2014/main" id="{D080D45F-C700-43F9-BD4B-8F6A795488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7392" y="1716889"/>
                <a:ext cx="2069806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Pozdrav Suncu: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0.2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den>
                    </m:f>
                  </m:oMath>
                </a14:m>
                <a:r>
                  <a:rPr lang="hr-HR" sz="1200" dirty="0"/>
                  <a:t>=0.4</a:t>
                </a:r>
              </a:p>
            </p:txBody>
          </p:sp>
        </mc:Choice>
        <mc:Fallback xmlns="">
          <p:sp>
            <p:nvSpPr>
              <p:cNvPr id="12" name="Rezervirano mjesto teksta 3">
                <a:extLst>
                  <a:ext uri="{FF2B5EF4-FFF2-40B4-BE49-F238E27FC236}">
                    <a16:creationId xmlns:a16="http://schemas.microsoft.com/office/drawing/2014/main" id="{D080D45F-C700-43F9-BD4B-8F6A79548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392" y="1716889"/>
                <a:ext cx="2069806" cy="13412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>
            <a:extLst>
              <a:ext uri="{FF2B5EF4-FFF2-40B4-BE49-F238E27FC236}">
                <a16:creationId xmlns:a16="http://schemas.microsoft.com/office/drawing/2014/main" id="{A03B7FB8-120E-4202-B0D5-C9304A543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13" y="2846962"/>
            <a:ext cx="2046177" cy="15346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Uran – Wikipedija">
            <a:extLst>
              <a:ext uri="{FF2B5EF4-FFF2-40B4-BE49-F238E27FC236}">
                <a16:creationId xmlns:a16="http://schemas.microsoft.com/office/drawing/2014/main" id="{E413E20F-CA09-40B9-A71A-3815591A0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20" y="2740545"/>
            <a:ext cx="1747466" cy="17474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351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4AF69C-AF61-45BD-B858-A46A0844D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NEPTUN</a:t>
            </a:r>
            <a:endParaRPr lang="hr-HR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E3905C07-A6E1-4F28-8078-513E478AF4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zervirano mjesto teksta 3">
                <a:extLst>
                  <a:ext uri="{FF2B5EF4-FFF2-40B4-BE49-F238E27FC236}">
                    <a16:creationId xmlns:a16="http://schemas.microsoft.com/office/drawing/2014/main" id="{4590B026-725E-4AA5-8D37-3E279EA790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739" y="931451"/>
                <a:ext cx="4817209" cy="10353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OPSEG: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-veći krug: o=2r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=3.14 </m:t>
                    </m:r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hr-HR" sz="1200" dirty="0"/>
              </a:p>
              <a:p>
                <a:pPr marL="114300" indent="0">
                  <a:buNone/>
                </a:pPr>
                <a:r>
                  <a:rPr lang="hr-HR" sz="1200" dirty="0"/>
                  <a:t>	-manji krug: o=0.8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=2.51 </m:t>
                    </m:r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hr-HR" sz="1200" dirty="0"/>
              </a:p>
              <a:p>
                <a:pPr marL="114300" indent="0">
                  <a:buNone/>
                </a:pPr>
                <a:endParaRPr lang="hr-HR" sz="1200" dirty="0"/>
              </a:p>
              <a:p>
                <a:endParaRPr lang="hr-HR" sz="1200" dirty="0"/>
              </a:p>
            </p:txBody>
          </p:sp>
        </mc:Choice>
        <mc:Fallback xmlns="">
          <p:sp>
            <p:nvSpPr>
              <p:cNvPr id="7" name="Rezervirano mjesto teksta 3">
                <a:extLst>
                  <a:ext uri="{FF2B5EF4-FFF2-40B4-BE49-F238E27FC236}">
                    <a16:creationId xmlns:a16="http://schemas.microsoft.com/office/drawing/2014/main" id="{4590B026-725E-4AA5-8D37-3E279EA79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9" y="931451"/>
                <a:ext cx="4817209" cy="10353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zervirano mjesto teksta 3">
            <a:extLst>
              <a:ext uri="{FF2B5EF4-FFF2-40B4-BE49-F238E27FC236}">
                <a16:creationId xmlns:a16="http://schemas.microsoft.com/office/drawing/2014/main" id="{600741F1-0B5C-42DB-BBF8-89E5C4C01514}"/>
              </a:ext>
            </a:extLst>
          </p:cNvPr>
          <p:cNvSpPr txBox="1">
            <a:spLocks/>
          </p:cNvSpPr>
          <p:nvPr/>
        </p:nvSpPr>
        <p:spPr>
          <a:xfrm>
            <a:off x="219739" y="1866812"/>
            <a:ext cx="6007396" cy="174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▪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▫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■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●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○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■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●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○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■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r>
              <a:rPr lang="hr-HR" sz="1200" dirty="0"/>
              <a:t>POVRŠINA:</a:t>
            </a:r>
          </a:p>
          <a:p>
            <a:pPr marL="114300" indent="0">
              <a:buNone/>
            </a:pPr>
            <a:r>
              <a:rPr lang="hr-HR" sz="1200" dirty="0"/>
              <a:t>	-veći krug: P=0.5**2*𝜋=0.7854m**2</a:t>
            </a:r>
          </a:p>
          <a:p>
            <a:pPr marL="114300" indent="0">
              <a:buNone/>
            </a:pPr>
            <a:r>
              <a:rPr lang="hr-HR" sz="1200" dirty="0"/>
              <a:t>	-manji krug: P=0.4**2*𝜋=0.50265m**2</a:t>
            </a:r>
          </a:p>
          <a:p>
            <a:r>
              <a:rPr lang="hr-HR" sz="1200" dirty="0"/>
              <a:t>OPSEG I POVRŠINA KRUŽNOG VIJENCA:</a:t>
            </a:r>
          </a:p>
          <a:p>
            <a:r>
              <a:rPr lang="hr-HR" sz="1200" dirty="0"/>
              <a:t>o=𝜋+0.8𝜋=1.8𝜋=5.65487m</a:t>
            </a:r>
          </a:p>
          <a:p>
            <a:r>
              <a:rPr lang="hr-HR" sz="1200" dirty="0"/>
              <a:t>P=0.5**2*𝜋-0.4**2*𝜋=0.09𝜋=0.28274m**2</a:t>
            </a:r>
          </a:p>
          <a:p>
            <a:endParaRPr lang="hr-H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zervirano mjesto teksta 3">
                <a:extLst>
                  <a:ext uri="{FF2B5EF4-FFF2-40B4-BE49-F238E27FC236}">
                    <a16:creationId xmlns:a16="http://schemas.microsoft.com/office/drawing/2014/main" id="{882E39CC-4807-48D6-B4A9-075D3C5B6F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9990" y="107943"/>
                <a:ext cx="2821173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pPr marL="114300" indent="0">
                  <a:buNone/>
                </a:pPr>
                <a:endParaRPr lang="hr-HR" sz="1200" dirty="0"/>
              </a:p>
              <a:p>
                <a:r>
                  <a:rPr lang="hr-HR" sz="1200" dirty="0"/>
                  <a:t>Omjer Sunca i Neptuna: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r-HR" sz="1200" b="0" i="0" smtClean="0">
                            <a:latin typeface="Cambria Math" panose="02040503050406030204" pitchFamily="18" charset="0"/>
                          </a:rPr>
                          <m:t>696340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24622</m:t>
                        </m:r>
                      </m:den>
                    </m:f>
                  </m:oMath>
                </a14:m>
                <a:r>
                  <a:rPr lang="hr-HR" sz="1200" dirty="0"/>
                  <a:t>=28.28</a:t>
                </a:r>
              </a:p>
              <a:p>
                <a:endParaRPr lang="hr-HR" sz="1200" dirty="0"/>
              </a:p>
              <a:p>
                <a:endParaRPr lang="hr-HR" sz="1200" dirty="0"/>
              </a:p>
            </p:txBody>
          </p:sp>
        </mc:Choice>
        <mc:Fallback xmlns="">
          <p:sp>
            <p:nvSpPr>
              <p:cNvPr id="9" name="Rezervirano mjesto teksta 3">
                <a:extLst>
                  <a:ext uri="{FF2B5EF4-FFF2-40B4-BE49-F238E27FC236}">
                    <a16:creationId xmlns:a16="http://schemas.microsoft.com/office/drawing/2014/main" id="{882E39CC-4807-48D6-B4A9-075D3C5B6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90" y="107943"/>
                <a:ext cx="2821173" cy="13412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zervirano mjesto teksta 3">
                <a:extLst>
                  <a:ext uri="{FF2B5EF4-FFF2-40B4-BE49-F238E27FC236}">
                    <a16:creationId xmlns:a16="http://schemas.microsoft.com/office/drawing/2014/main" id="{66B1AB88-1869-4D0D-9BAC-021F829196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4456" y="372855"/>
                <a:ext cx="2069806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Pozdrav Suncu: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den>
                    </m:f>
                  </m:oMath>
                </a14:m>
                <a:r>
                  <a:rPr lang="hr-HR" sz="1200" dirty="0"/>
                  <a:t>=22</a:t>
                </a:r>
              </a:p>
            </p:txBody>
          </p:sp>
        </mc:Choice>
        <mc:Fallback xmlns="">
          <p:sp>
            <p:nvSpPr>
              <p:cNvPr id="10" name="Rezervirano mjesto teksta 3">
                <a:extLst>
                  <a:ext uri="{FF2B5EF4-FFF2-40B4-BE49-F238E27FC236}">
                    <a16:creationId xmlns:a16="http://schemas.microsoft.com/office/drawing/2014/main" id="{66B1AB88-1869-4D0D-9BAC-021F82919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456" y="372855"/>
                <a:ext cx="2069806" cy="13412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zervirano mjesto teksta 3">
                <a:extLst>
                  <a:ext uri="{FF2B5EF4-FFF2-40B4-BE49-F238E27FC236}">
                    <a16:creationId xmlns:a16="http://schemas.microsoft.com/office/drawing/2014/main" id="{1052E9EA-C1F7-4E59-A07A-A9BDF48C7E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9989" y="1160700"/>
                <a:ext cx="2821173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pPr marL="114300" indent="0">
                  <a:buNone/>
                </a:pPr>
                <a:endParaRPr lang="hr-HR" sz="1200" dirty="0"/>
              </a:p>
              <a:p>
                <a:endParaRPr lang="hr-HR" sz="1200" dirty="0"/>
              </a:p>
              <a:p>
                <a:r>
                  <a:rPr lang="hr-HR" sz="1200" dirty="0"/>
                  <a:t>Zemlja i Neptun: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r-HR" sz="1200" b="0" i="0" smtClean="0">
                            <a:latin typeface="Cambria Math" panose="02040503050406030204" pitchFamily="18" charset="0"/>
                          </a:rPr>
                          <m:t>6371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24622</m:t>
                        </m:r>
                      </m:den>
                    </m:f>
                  </m:oMath>
                </a14:m>
                <a:r>
                  <a:rPr lang="hr-HR" sz="1200" dirty="0"/>
                  <a:t>=0.26</a:t>
                </a:r>
              </a:p>
              <a:p>
                <a:endParaRPr lang="hr-HR" sz="1200" dirty="0"/>
              </a:p>
              <a:p>
                <a:endParaRPr lang="hr-HR" sz="1200" dirty="0"/>
              </a:p>
            </p:txBody>
          </p:sp>
        </mc:Choice>
        <mc:Fallback xmlns="">
          <p:sp>
            <p:nvSpPr>
              <p:cNvPr id="11" name="Rezervirano mjesto teksta 3">
                <a:extLst>
                  <a:ext uri="{FF2B5EF4-FFF2-40B4-BE49-F238E27FC236}">
                    <a16:creationId xmlns:a16="http://schemas.microsoft.com/office/drawing/2014/main" id="{1052E9EA-C1F7-4E59-A07A-A9BDF48C7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89" y="1160700"/>
                <a:ext cx="2821173" cy="13412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zervirano mjesto teksta 3">
                <a:extLst>
                  <a:ext uri="{FF2B5EF4-FFF2-40B4-BE49-F238E27FC236}">
                    <a16:creationId xmlns:a16="http://schemas.microsoft.com/office/drawing/2014/main" id="{140DB34B-C44B-4375-960F-80037A912D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7392" y="1716889"/>
                <a:ext cx="2069806" cy="134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Pozdrav Suncu: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0.2</m:t>
                        </m:r>
                      </m:num>
                      <m:den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den>
                    </m:f>
                  </m:oMath>
                </a14:m>
                <a:r>
                  <a:rPr lang="hr-HR" sz="1200" dirty="0"/>
                  <a:t>=0.4</a:t>
                </a:r>
              </a:p>
            </p:txBody>
          </p:sp>
        </mc:Choice>
        <mc:Fallback xmlns="">
          <p:sp>
            <p:nvSpPr>
              <p:cNvPr id="12" name="Rezervirano mjesto teksta 3">
                <a:extLst>
                  <a:ext uri="{FF2B5EF4-FFF2-40B4-BE49-F238E27FC236}">
                    <a16:creationId xmlns:a16="http://schemas.microsoft.com/office/drawing/2014/main" id="{140DB34B-C44B-4375-960F-80037A912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392" y="1716889"/>
                <a:ext cx="2069806" cy="13412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Neptun – Wikipedija">
            <a:extLst>
              <a:ext uri="{FF2B5EF4-FFF2-40B4-BE49-F238E27FC236}">
                <a16:creationId xmlns:a16="http://schemas.microsoft.com/office/drawing/2014/main" id="{5C616AD8-4EDA-4374-B0A3-20DC00218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02201"/>
            <a:ext cx="1870001" cy="1870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26720340-743D-4954-B3F3-D542ECFCA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328" y="2843385"/>
            <a:ext cx="2055718" cy="15417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403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61DA4F-F9B4-44DA-B96C-58CB040B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AFE09C6-027F-49FE-A142-A6E006DFA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000" dirty="0">
                <a:hlinkClick r:id="rId2"/>
              </a:rPr>
              <a:t>https://hr.wikipedia.org/wiki/Pozdrav_Suncu</a:t>
            </a:r>
            <a:endParaRPr lang="hr-HR" sz="2000" dirty="0"/>
          </a:p>
          <a:p>
            <a:r>
              <a:rPr lang="hr-HR" sz="2000" dirty="0">
                <a:hlinkClick r:id="rId3"/>
              </a:rPr>
              <a:t>https://www.magic-croatia.hr/4-zanimljive-price-o-zastitnicima-zadra/</a:t>
            </a:r>
            <a:endParaRPr lang="hr-HR" sz="2000" dirty="0"/>
          </a:p>
          <a:p>
            <a:r>
              <a:rPr lang="hr-HR" sz="2000" dirty="0">
                <a:hlinkClick r:id="rId4"/>
              </a:rPr>
              <a:t>https://www.port-authority-zadar.hr/destinacija-zadar-i-regija/otkrijte-zadar-i-okolicu/</a:t>
            </a:r>
            <a:endParaRPr lang="hr-HR" sz="2000" dirty="0"/>
          </a:p>
          <a:p>
            <a:r>
              <a:rPr lang="hr-HR" sz="2000" dirty="0">
                <a:hlinkClick r:id="rId5"/>
              </a:rPr>
              <a:t>https://www.google.com/search?q=radius+of+planets&amp;rlz=1C1GCEA_enHR885HR885&amp;oq=radius+of+planets&amp;aqs=chrome..69i57j0i19l9.6153j1j7&amp;sourceid=chrome&amp;ie=UTF-8</a:t>
            </a:r>
            <a:endParaRPr lang="hr-HR" sz="2000" dirty="0"/>
          </a:p>
          <a:p>
            <a:pPr marL="76200" indent="0">
              <a:buNone/>
            </a:pP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EAE1487-7954-421B-8463-5C386F09BF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1033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BE73EA-F629-40DC-8585-404BD7A9F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5714" y="1828182"/>
            <a:ext cx="7205700" cy="1159800"/>
          </a:xfrm>
        </p:spPr>
        <p:txBody>
          <a:bodyPr/>
          <a:lstStyle/>
          <a:p>
            <a:r>
              <a:rPr lang="hr-HR" sz="5400" dirty="0"/>
              <a:t>HVALA NA PAŽNJI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38107DB-572F-44B0-9060-50980F962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135" y="3108819"/>
            <a:ext cx="4299829" cy="784800"/>
          </a:xfrm>
        </p:spPr>
        <p:txBody>
          <a:bodyPr/>
          <a:lstStyle/>
          <a:p>
            <a:r>
              <a:rPr lang="hr-HR" dirty="0"/>
              <a:t>Ante </a:t>
            </a:r>
            <a:r>
              <a:rPr lang="hr-HR" dirty="0" err="1"/>
              <a:t>Pedić</a:t>
            </a:r>
            <a:r>
              <a:rPr lang="hr-HR" dirty="0"/>
              <a:t>, Jakov Košutić, Marin Viduka i Ante Bukvić</a:t>
            </a:r>
          </a:p>
          <a:p>
            <a:r>
              <a:rPr lang="hr-HR" dirty="0"/>
              <a:t>3.a  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404B330-B1BF-43AE-B90C-0F69128F48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105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BB8092-9DA0-48A4-8859-A84BCE0A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ŠTO JE POZDRAV SUNCU?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03AB18-B096-415D-BC88-1413C81D8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Instalacija arhitekta Nikole Bašića</a:t>
            </a:r>
          </a:p>
          <a:p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Nalazi se u Zadru, na zapadnoj luci zadarskog poluotoka, pokraj </a:t>
            </a:r>
            <a:r>
              <a:rPr lang="pl-PL" sz="2000" u="sng" dirty="0">
                <a:solidFill>
                  <a:schemeClr val="bg1"/>
                </a:solidFill>
                <a:latin typeface="Arial" panose="020B0604020202020204" pitchFamily="34" charset="0"/>
              </a:rPr>
              <a:t>Morskih orgulja</a:t>
            </a:r>
          </a:p>
          <a:p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Jedna od znamenitijih turističkih atrakcija Zadra uz Crkvu sv. Donata, Kneževu palaču, Forum itd.</a:t>
            </a:r>
          </a:p>
          <a:p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hr-HR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astoji se od tri stotine višeslojnih staklenih ploča postavljenih u istoj razini s kamenim popločenjem rive, ispod kojih se nalaze fotonaponski solarni moduli preko kojih se ostvaruje simbolična komunikacija s prirodom pomoću svijetla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7C18039-9384-4618-9622-8B09C24D4B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85148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836FCE7C-AB59-491D-ADB8-025D1B785B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2050" name="Picture 2" descr="pozdrav suncu i morske orgulje (3) - Emporia RealEstate Zadar">
            <a:extLst>
              <a:ext uri="{FF2B5EF4-FFF2-40B4-BE49-F238E27FC236}">
                <a16:creationId xmlns:a16="http://schemas.microsoft.com/office/drawing/2014/main" id="{878A9EAD-7030-47F9-BA9B-F4B63B9FD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8097">
            <a:off x="310792" y="679509"/>
            <a:ext cx="4978982" cy="2620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Morske orgulje” i „Pozdrav suncu” i na poštanskim markicama!">
            <a:extLst>
              <a:ext uri="{FF2B5EF4-FFF2-40B4-BE49-F238E27FC236}">
                <a16:creationId xmlns:a16="http://schemas.microsoft.com/office/drawing/2014/main" id="{08BC1150-1568-4CBD-AA75-690126A4F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402">
            <a:off x="3864057" y="2162200"/>
            <a:ext cx="4572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F48B69-44D1-4587-B4F2-7CA588A28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DODATNE ZANIMLJIVOSTI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0F8E46C-1365-4B11-BF2E-8773EAF23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743" y="1148517"/>
            <a:ext cx="5738598" cy="3639000"/>
          </a:xfrm>
        </p:spPr>
        <p:txBody>
          <a:bodyPr/>
          <a:lstStyle/>
          <a:p>
            <a:pPr algn="l"/>
            <a:r>
              <a:rPr lang="hr-H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 kromirani prsten koji okružuje ploče s fotonaponskim modulima, upisana su imena zadarskih svetaca (sv</a:t>
            </a:r>
            <a:r>
              <a:rPr lang="hr-HR" sz="1400" dirty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  <a:r>
              <a:rPr lang="hr-HR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Krševan</a:t>
            </a:r>
            <a:r>
              <a:rPr lang="hr-HR" sz="1400" dirty="0">
                <a:solidFill>
                  <a:schemeClr val="bg1"/>
                </a:solidFill>
                <a:latin typeface="Arial" panose="020B0604020202020204" pitchFamily="34" charset="0"/>
              </a:rPr>
              <a:t>,  sv. Šimun, sv. </a:t>
            </a:r>
            <a:r>
              <a:rPr lang="hr-HR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Stošija</a:t>
            </a:r>
            <a:r>
              <a:rPr lang="hr-HR" sz="1400" dirty="0">
                <a:solidFill>
                  <a:schemeClr val="bg1"/>
                </a:solidFill>
                <a:latin typeface="Arial" panose="020B0604020202020204" pitchFamily="34" charset="0"/>
              </a:rPr>
              <a:t> i sv. </a:t>
            </a:r>
            <a:r>
              <a:rPr lang="hr-HR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Zoilo</a:t>
            </a:r>
            <a:r>
              <a:rPr lang="hr-H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algn="l"/>
            <a:r>
              <a:rPr lang="hr-H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Pokraj njihovih imena i datuma na koji se slave upisana je deklinacija sunca sjeverno ili južno od ekvatora (DEC-minimalno -23 stupnja do maksimalno 23 stupnja), visina Sunca u meridijanu na taj datum (ASM - </a:t>
            </a:r>
            <a:r>
              <a:rPr lang="hr-HR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Altitudo</a:t>
            </a:r>
            <a:r>
              <a:rPr lang="hr-H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r-HR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Soles</a:t>
            </a:r>
            <a:r>
              <a:rPr lang="hr-H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im </a:t>
            </a:r>
            <a:r>
              <a:rPr lang="hr-HR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Meridien</a:t>
            </a:r>
            <a:r>
              <a:rPr lang="hr-H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 i trajanje Sunčeve svjetlosti na taj blagdan (npr. 15:10:12) čime instalacija postaje svojevrsni kalendar. </a:t>
            </a:r>
          </a:p>
          <a:p>
            <a:pPr algn="l"/>
            <a:r>
              <a:rPr lang="hr-H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Taj je astronomski dio napravljen uz pomoć </a:t>
            </a:r>
            <a:r>
              <a:rPr lang="hr-HR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 tooltip="Maksim Klar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Maksima Klarina</a:t>
            </a:r>
            <a:r>
              <a:rPr lang="hr-H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profesora u Pomorskoj školi Zadar</a:t>
            </a:r>
          </a:p>
          <a:p>
            <a:pPr algn="l"/>
            <a:r>
              <a:rPr lang="hr-H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Istovremeno sa zalaskom Sunca uključuju se i rasvjetni elementi ugrađeni u krug koji proizvode dojmljive svjetlosne efekte </a:t>
            </a:r>
          </a:p>
          <a:p>
            <a:pPr algn="l"/>
            <a:r>
              <a:rPr lang="hr-H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Instalacija je koštala 8 milijuna kn (bez PDV-a), a cjelokupno uređenje okoliša u njenoj blizini 50 milijuna kuna.</a:t>
            </a:r>
          </a:p>
          <a:p>
            <a:endParaRPr lang="hr-HR" sz="1800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FCB8530-F34A-4614-B919-7E4D49DD00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1026" name="Picture 2" descr="SV. ZOILO 16.12. – ARS CELEBRANDI">
            <a:extLst>
              <a:ext uri="{FF2B5EF4-FFF2-40B4-BE49-F238E27FC236}">
                <a16:creationId xmlns:a16="http://schemas.microsoft.com/office/drawing/2014/main" id="{6DE483DD-3997-40BD-A323-8BA1F317B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728" y="493832"/>
            <a:ext cx="1341945" cy="2374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tedrala svete Stošije | Atrakcije | Turistička zajednica grada Zadra">
            <a:extLst>
              <a:ext uri="{FF2B5EF4-FFF2-40B4-BE49-F238E27FC236}">
                <a16:creationId xmlns:a16="http://schemas.microsoft.com/office/drawing/2014/main" id="{E9692B62-414A-49FB-A125-117771DDD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36" y="3048000"/>
            <a:ext cx="2736074" cy="1825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Škrinja sv. Šimuna – Wikipedija">
            <a:extLst>
              <a:ext uri="{FF2B5EF4-FFF2-40B4-BE49-F238E27FC236}">
                <a16:creationId xmlns:a16="http://schemas.microsoft.com/office/drawing/2014/main" id="{37166E50-54DC-4808-93F6-1E96A49EC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99" y="697236"/>
            <a:ext cx="1460045" cy="1946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b i zastava - Važni dokumenti | Grad Zadar - Gradska uprava">
            <a:extLst>
              <a:ext uri="{FF2B5EF4-FFF2-40B4-BE49-F238E27FC236}">
                <a16:creationId xmlns:a16="http://schemas.microsoft.com/office/drawing/2014/main" id="{FBFDF115-5365-453E-925E-367AAB547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91" y="2342211"/>
            <a:ext cx="1728753" cy="864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96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F7FE08-7BF8-4A04-A2B9-542112AF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UVOD U RAČUN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0B93EF0-CB31-4292-BA7A-9C5618500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34" y="1120729"/>
            <a:ext cx="7814930" cy="793131"/>
          </a:xfrm>
        </p:spPr>
        <p:txBody>
          <a:bodyPr/>
          <a:lstStyle/>
          <a:p>
            <a:r>
              <a:rPr lang="hr-HR" sz="1400" dirty="0"/>
              <a:t>Kako bi počeli s računom bilo je potrebno saznati radijuse svih planeta i Sunca na Pozdravu Suncu</a:t>
            </a:r>
          </a:p>
          <a:p>
            <a:r>
              <a:rPr lang="hr-HR" sz="1400" dirty="0"/>
              <a:t>Da bi to saznali koristili smo metar, dok smo </a:t>
            </a:r>
            <a:r>
              <a:rPr lang="hr-HR" sz="1400" dirty="0" err="1"/>
              <a:t>smo</a:t>
            </a:r>
            <a:r>
              <a:rPr lang="hr-HR" sz="1400" dirty="0"/>
              <a:t> za prave planete i Sunce koristili podatke s interneta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B0DF449-4AB1-4094-B8BD-5470D872BE3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04329" y="2262724"/>
            <a:ext cx="3529718" cy="3348300"/>
          </a:xfrm>
        </p:spPr>
        <p:txBody>
          <a:bodyPr/>
          <a:lstStyle/>
          <a:p>
            <a:pPr marL="114300" indent="0">
              <a:buNone/>
            </a:pPr>
            <a:r>
              <a:rPr lang="hr-HR" sz="1600" dirty="0"/>
              <a:t>Sunčev sustav:</a:t>
            </a:r>
          </a:p>
          <a:p>
            <a:r>
              <a:rPr lang="hr-HR" sz="1200" dirty="0"/>
              <a:t>Radijus Sunca </a:t>
            </a:r>
            <a:r>
              <a:rPr lang="hr-HR" sz="1200" dirty="0">
                <a:sym typeface="Wingdings" panose="05000000000000000000" pitchFamily="2" charset="2"/>
              </a:rPr>
              <a:t> 696 340 km</a:t>
            </a:r>
          </a:p>
          <a:p>
            <a:r>
              <a:rPr lang="hr-HR" sz="1200" dirty="0">
                <a:sym typeface="Wingdings" panose="05000000000000000000" pitchFamily="2" charset="2"/>
              </a:rPr>
              <a:t>Radijus:-Merkura  2439.7 km</a:t>
            </a:r>
          </a:p>
          <a:p>
            <a:pPr marL="114300" indent="0">
              <a:buNone/>
            </a:pPr>
            <a:r>
              <a:rPr lang="hr-HR" sz="1200" dirty="0">
                <a:sym typeface="Wingdings" panose="05000000000000000000" pitchFamily="2" charset="2"/>
              </a:rPr>
              <a:t>	    -Venere  6051.8 km</a:t>
            </a:r>
          </a:p>
          <a:p>
            <a:pPr marL="114300" indent="0">
              <a:buNone/>
            </a:pPr>
            <a:r>
              <a:rPr lang="hr-HR" sz="1200" dirty="0">
                <a:sym typeface="Wingdings" panose="05000000000000000000" pitchFamily="2" charset="2"/>
              </a:rPr>
              <a:t>	    -Zemlje  6371 km</a:t>
            </a:r>
          </a:p>
          <a:p>
            <a:pPr marL="114300" indent="0">
              <a:buNone/>
            </a:pPr>
            <a:r>
              <a:rPr lang="hr-HR" sz="1200" dirty="0">
                <a:sym typeface="Wingdings" panose="05000000000000000000" pitchFamily="2" charset="2"/>
              </a:rPr>
              <a:t>	    -Marsa  3389.5 km</a:t>
            </a:r>
          </a:p>
          <a:p>
            <a:pPr marL="114300" indent="0">
              <a:buNone/>
            </a:pPr>
            <a:r>
              <a:rPr lang="hr-HR" sz="1200" dirty="0">
                <a:sym typeface="Wingdings" panose="05000000000000000000" pitchFamily="2" charset="2"/>
              </a:rPr>
              <a:t>	    -Jupitera  69 911 km</a:t>
            </a:r>
          </a:p>
          <a:p>
            <a:pPr marL="114300" indent="0">
              <a:buNone/>
            </a:pPr>
            <a:r>
              <a:rPr lang="hr-HR" sz="1200" dirty="0">
                <a:sym typeface="Wingdings" panose="05000000000000000000" pitchFamily="2" charset="2"/>
              </a:rPr>
              <a:t>	    -Saturna  58 232 km</a:t>
            </a:r>
          </a:p>
          <a:p>
            <a:pPr marL="114300" indent="0">
              <a:buNone/>
            </a:pPr>
            <a:r>
              <a:rPr lang="hr-HR" sz="1200" dirty="0">
                <a:sym typeface="Wingdings" panose="05000000000000000000" pitchFamily="2" charset="2"/>
              </a:rPr>
              <a:t>	    -Urana  25 362 km</a:t>
            </a:r>
          </a:p>
          <a:p>
            <a:pPr marL="114300" indent="0">
              <a:buNone/>
            </a:pPr>
            <a:r>
              <a:rPr lang="hr-HR" sz="1200" dirty="0">
                <a:sym typeface="Wingdings" panose="05000000000000000000" pitchFamily="2" charset="2"/>
              </a:rPr>
              <a:t>	    -Neptuna  24 622 km</a:t>
            </a:r>
            <a:endParaRPr lang="hr-HR" sz="1200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9A109FE-7603-4029-8DD1-3C45CBF6EBE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416056" y="2262724"/>
            <a:ext cx="4323615" cy="3348300"/>
          </a:xfrm>
        </p:spPr>
        <p:txBody>
          <a:bodyPr/>
          <a:lstStyle/>
          <a:p>
            <a:pPr marL="114300" indent="0">
              <a:buNone/>
            </a:pPr>
            <a:r>
              <a:rPr lang="hr-HR" sz="1600" dirty="0"/>
              <a:t>Naša mjerenja Pozdrava Suncu:</a:t>
            </a:r>
          </a:p>
          <a:p>
            <a:r>
              <a:rPr lang="hr-HR" sz="1200" dirty="0"/>
              <a:t>Radijus Sunca </a:t>
            </a:r>
            <a:r>
              <a:rPr lang="hr-HR" sz="1200" dirty="0">
                <a:sym typeface="Wingdings" panose="05000000000000000000" pitchFamily="2" charset="2"/>
              </a:rPr>
              <a:t> 11 m</a:t>
            </a:r>
          </a:p>
          <a:p>
            <a:r>
              <a:rPr lang="hr-HR" sz="1200" dirty="0">
                <a:sym typeface="Wingdings" panose="05000000000000000000" pitchFamily="2" charset="2"/>
              </a:rPr>
              <a:t>Radijus:-Merkura  0.14 m</a:t>
            </a:r>
          </a:p>
          <a:p>
            <a:pPr marL="114300" indent="0">
              <a:buNone/>
            </a:pPr>
            <a:r>
              <a:rPr lang="hr-HR" sz="1200" dirty="0">
                <a:sym typeface="Wingdings" panose="05000000000000000000" pitchFamily="2" charset="2"/>
              </a:rPr>
              <a:t>	    -Venere  0.2 m</a:t>
            </a:r>
          </a:p>
          <a:p>
            <a:pPr marL="114300" indent="0">
              <a:buNone/>
            </a:pPr>
            <a:r>
              <a:rPr lang="hr-HR" sz="1200" dirty="0">
                <a:sym typeface="Wingdings" panose="05000000000000000000" pitchFamily="2" charset="2"/>
              </a:rPr>
              <a:t>	    -Zemlje  0.2 m</a:t>
            </a:r>
          </a:p>
          <a:p>
            <a:pPr marL="114300" indent="0">
              <a:buNone/>
            </a:pPr>
            <a:r>
              <a:rPr lang="hr-HR" sz="1200" dirty="0">
                <a:sym typeface="Wingdings" panose="05000000000000000000" pitchFamily="2" charset="2"/>
              </a:rPr>
              <a:t>	    -Marsa  0.15 m</a:t>
            </a:r>
          </a:p>
          <a:p>
            <a:pPr marL="114300" indent="0">
              <a:buNone/>
            </a:pPr>
            <a:r>
              <a:rPr lang="hr-HR" sz="1200" dirty="0">
                <a:sym typeface="Wingdings" panose="05000000000000000000" pitchFamily="2" charset="2"/>
              </a:rPr>
              <a:t>	    -Jupitera  1.205 m</a:t>
            </a:r>
          </a:p>
          <a:p>
            <a:pPr marL="114300" indent="0">
              <a:buNone/>
            </a:pPr>
            <a:r>
              <a:rPr lang="hr-HR" sz="1200" dirty="0">
                <a:sym typeface="Wingdings" panose="05000000000000000000" pitchFamily="2" charset="2"/>
              </a:rPr>
              <a:t>	    -Saturna  1.025 m</a:t>
            </a:r>
          </a:p>
          <a:p>
            <a:pPr marL="114300" indent="0">
              <a:buNone/>
            </a:pPr>
            <a:r>
              <a:rPr lang="hr-HR" sz="1200" dirty="0">
                <a:sym typeface="Wingdings" panose="05000000000000000000" pitchFamily="2" charset="2"/>
              </a:rPr>
              <a:t>	    -Urana  0.5 m</a:t>
            </a:r>
          </a:p>
          <a:p>
            <a:pPr marL="114300" indent="0">
              <a:buNone/>
            </a:pPr>
            <a:r>
              <a:rPr lang="hr-HR" sz="1200" dirty="0">
                <a:sym typeface="Wingdings" panose="05000000000000000000" pitchFamily="2" charset="2"/>
              </a:rPr>
              <a:t>	    -Neptuna  0.5 m</a:t>
            </a:r>
            <a:endParaRPr lang="hr-HR" sz="1200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5F19473-A3FA-4B7A-AF4D-332DDC3A20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67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E12EDE-176D-45DD-B70A-8A90F84AC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>
                <a:solidFill>
                  <a:schemeClr val="bg1"/>
                </a:solidFill>
              </a:rPr>
              <a:t>RAČUN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FA8BC-46F9-4239-A26C-79981C92A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778" y="1239803"/>
            <a:ext cx="7858442" cy="3077016"/>
          </a:xfrm>
        </p:spPr>
        <p:txBody>
          <a:bodyPr/>
          <a:lstStyle/>
          <a:p>
            <a:r>
              <a:rPr lang="hr-HR" dirty="0"/>
              <a:t>Gledamo na kartu svijeta (pravokutnik, omeđena ravnina) kao koordinatni sustav </a:t>
            </a:r>
          </a:p>
          <a:p>
            <a:r>
              <a:rPr lang="hr-HR" dirty="0"/>
              <a:t>Sve iznad ekvatora: pozitivan iznos y</a:t>
            </a:r>
          </a:p>
          <a:p>
            <a:r>
              <a:rPr lang="hr-HR" dirty="0"/>
              <a:t>Sve ispod ekvatora: negativan iznos y</a:t>
            </a:r>
          </a:p>
          <a:p>
            <a:r>
              <a:rPr lang="hr-HR" dirty="0"/>
              <a:t>Sve desno od početnog meridijana: pozitivan iznos x</a:t>
            </a:r>
          </a:p>
          <a:p>
            <a:r>
              <a:rPr lang="hr-HR" dirty="0"/>
              <a:t>Sve lijevo od početnog meridijana: negativan iznos x</a:t>
            </a:r>
          </a:p>
          <a:p>
            <a:r>
              <a:rPr lang="hr-HR" dirty="0"/>
              <a:t>Pozdrav Suncu se dakle, zajedno s cijelom hrvatskom nalazi u prvom kvadrantu ovog koordinatnog sustava</a:t>
            </a:r>
          </a:p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50FA715-269C-40B4-8392-3B9486DCA0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36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/>
          <p:nvPr/>
        </p:nvSpPr>
        <p:spPr>
          <a:xfrm>
            <a:off x="514725" y="9425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14620"/>
            </a:srgbClr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3277526" y="122150"/>
            <a:ext cx="1821418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dirty="0"/>
              <a:t>Početni meridijan</a:t>
            </a:r>
            <a:endParaRPr sz="1200" dirty="0"/>
          </a:p>
        </p:txBody>
      </p:sp>
      <p:sp>
        <p:nvSpPr>
          <p:cNvPr id="191" name="Google Shape;191;p24"/>
          <p:cNvSpPr/>
          <p:nvPr/>
        </p:nvSpPr>
        <p:spPr>
          <a:xfrm>
            <a:off x="4188235" y="1452441"/>
            <a:ext cx="951693" cy="361381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FFFF"/>
          </a:solidFill>
          <a:ln w="95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00" dirty="0">
                <a:latin typeface="Cousine"/>
                <a:ea typeface="Cousine"/>
                <a:cs typeface="Cousine"/>
                <a:sym typeface="Cousine"/>
              </a:rPr>
              <a:t>Pozdrav Suncu, Zadar</a:t>
            </a:r>
            <a:endParaRPr sz="800" dirty="0">
              <a:latin typeface="Cousine"/>
              <a:ea typeface="Cousine"/>
              <a:cs typeface="Cousine"/>
              <a:sym typeface="Cousine"/>
            </a:endParaRPr>
          </a:p>
        </p:txBody>
      </p:sp>
      <p:grpSp>
        <p:nvGrpSpPr>
          <p:cNvPr id="217" name="Google Shape;217;p24"/>
          <p:cNvGrpSpPr/>
          <p:nvPr/>
        </p:nvGrpSpPr>
        <p:grpSpPr>
          <a:xfrm rot="2694163">
            <a:off x="8675460" y="243407"/>
            <a:ext cx="212382" cy="205425"/>
            <a:chOff x="1021237" y="2689350"/>
            <a:chExt cx="273900" cy="273900"/>
          </a:xfrm>
        </p:grpSpPr>
        <p:sp>
          <p:nvSpPr>
            <p:cNvPr id="218" name="Google Shape;218;p24"/>
            <p:cNvSpPr/>
            <p:nvPr/>
          </p:nvSpPr>
          <p:spPr>
            <a:xfrm>
              <a:off x="1119638" y="2787750"/>
              <a:ext cx="77100" cy="77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1054988" y="2723100"/>
              <a:ext cx="206400" cy="206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0" name="Google Shape;220;p24"/>
            <p:cNvCxnSpPr/>
            <p:nvPr/>
          </p:nvCxnSpPr>
          <p:spPr>
            <a:xfrm>
              <a:off x="1021238" y="2689350"/>
              <a:ext cx="273900" cy="2739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24"/>
            <p:cNvCxnSpPr/>
            <p:nvPr/>
          </p:nvCxnSpPr>
          <p:spPr>
            <a:xfrm flipH="1">
              <a:off x="1021237" y="2689350"/>
              <a:ext cx="273900" cy="2739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2" name="Google Shape;222;p24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cxnSp>
        <p:nvCxnSpPr>
          <p:cNvPr id="3" name="Ravni poveznik 2">
            <a:extLst>
              <a:ext uri="{FF2B5EF4-FFF2-40B4-BE49-F238E27FC236}">
                <a16:creationId xmlns:a16="http://schemas.microsoft.com/office/drawing/2014/main" id="{6F143D44-BA44-4DBF-8DBE-98E8A565A704}"/>
              </a:ext>
            </a:extLst>
          </p:cNvPr>
          <p:cNvCxnSpPr>
            <a:cxnSpLocks/>
          </p:cNvCxnSpPr>
          <p:nvPr/>
        </p:nvCxnSpPr>
        <p:spPr>
          <a:xfrm>
            <a:off x="4070318" y="198406"/>
            <a:ext cx="0" cy="47918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ni poveznik 39">
            <a:extLst>
              <a:ext uri="{FF2B5EF4-FFF2-40B4-BE49-F238E27FC236}">
                <a16:creationId xmlns:a16="http://schemas.microsoft.com/office/drawing/2014/main" id="{EADB85EB-CD29-450F-8A03-C4D7737EAB23}"/>
              </a:ext>
            </a:extLst>
          </p:cNvPr>
          <p:cNvCxnSpPr>
            <a:cxnSpLocks/>
          </p:cNvCxnSpPr>
          <p:nvPr/>
        </p:nvCxnSpPr>
        <p:spPr>
          <a:xfrm flipH="1">
            <a:off x="159743" y="3189767"/>
            <a:ext cx="8824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190;p24">
            <a:extLst>
              <a:ext uri="{FF2B5EF4-FFF2-40B4-BE49-F238E27FC236}">
                <a16:creationId xmlns:a16="http://schemas.microsoft.com/office/drawing/2014/main" id="{9156A023-79A5-46B7-8312-BFB1538315F6}"/>
              </a:ext>
            </a:extLst>
          </p:cNvPr>
          <p:cNvSpPr txBox="1">
            <a:spLocks/>
          </p:cNvSpPr>
          <p:nvPr/>
        </p:nvSpPr>
        <p:spPr>
          <a:xfrm>
            <a:off x="159743" y="2876951"/>
            <a:ext cx="839717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r>
              <a:rPr lang="hr-HR" sz="1200" dirty="0"/>
              <a:t>Ekvator</a:t>
            </a:r>
          </a:p>
        </p:txBody>
      </p:sp>
      <p:sp>
        <p:nvSpPr>
          <p:cNvPr id="45" name="Google Shape;190;p24">
            <a:extLst>
              <a:ext uri="{FF2B5EF4-FFF2-40B4-BE49-F238E27FC236}">
                <a16:creationId xmlns:a16="http://schemas.microsoft.com/office/drawing/2014/main" id="{C2DA68D0-E8D5-4C3C-98D5-9EBFB0E94F03}"/>
              </a:ext>
            </a:extLst>
          </p:cNvPr>
          <p:cNvSpPr txBox="1">
            <a:spLocks/>
          </p:cNvSpPr>
          <p:nvPr/>
        </p:nvSpPr>
        <p:spPr>
          <a:xfrm>
            <a:off x="7445605" y="696558"/>
            <a:ext cx="1286856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r>
              <a:rPr lang="hr-HR" sz="1200" u="sng" dirty="0"/>
              <a:t>1. kvadrant</a:t>
            </a:r>
          </a:p>
        </p:txBody>
      </p:sp>
      <p:sp>
        <p:nvSpPr>
          <p:cNvPr id="46" name="Google Shape;190;p24">
            <a:extLst>
              <a:ext uri="{FF2B5EF4-FFF2-40B4-BE49-F238E27FC236}">
                <a16:creationId xmlns:a16="http://schemas.microsoft.com/office/drawing/2014/main" id="{5CE26E7C-D9C7-48B4-B066-E066BC6E3FC1}"/>
              </a:ext>
            </a:extLst>
          </p:cNvPr>
          <p:cNvSpPr txBox="1">
            <a:spLocks/>
          </p:cNvSpPr>
          <p:nvPr/>
        </p:nvSpPr>
        <p:spPr>
          <a:xfrm>
            <a:off x="217035" y="696558"/>
            <a:ext cx="1286856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r>
              <a:rPr lang="hr-HR" sz="1200" dirty="0"/>
              <a:t>2. kvadrant</a:t>
            </a:r>
          </a:p>
        </p:txBody>
      </p:sp>
      <p:sp>
        <p:nvSpPr>
          <p:cNvPr id="47" name="Google Shape;190;p24">
            <a:extLst>
              <a:ext uri="{FF2B5EF4-FFF2-40B4-BE49-F238E27FC236}">
                <a16:creationId xmlns:a16="http://schemas.microsoft.com/office/drawing/2014/main" id="{035346B1-BAE7-4A59-BA5B-D52746645FFF}"/>
              </a:ext>
            </a:extLst>
          </p:cNvPr>
          <p:cNvSpPr txBox="1">
            <a:spLocks/>
          </p:cNvSpPr>
          <p:nvPr/>
        </p:nvSpPr>
        <p:spPr>
          <a:xfrm>
            <a:off x="217035" y="4374117"/>
            <a:ext cx="1286856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r>
              <a:rPr lang="hr-HR" sz="1200" dirty="0"/>
              <a:t>3. kvadrant</a:t>
            </a:r>
          </a:p>
        </p:txBody>
      </p:sp>
      <p:sp>
        <p:nvSpPr>
          <p:cNvPr id="48" name="Google Shape;190;p24">
            <a:extLst>
              <a:ext uri="{FF2B5EF4-FFF2-40B4-BE49-F238E27FC236}">
                <a16:creationId xmlns:a16="http://schemas.microsoft.com/office/drawing/2014/main" id="{318421CF-B277-4535-8D93-8DC8401107F4}"/>
              </a:ext>
            </a:extLst>
          </p:cNvPr>
          <p:cNvSpPr txBox="1">
            <a:spLocks/>
          </p:cNvSpPr>
          <p:nvPr/>
        </p:nvSpPr>
        <p:spPr>
          <a:xfrm>
            <a:off x="7445605" y="4374117"/>
            <a:ext cx="1286856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r>
              <a:rPr lang="hr-HR" sz="1200" dirty="0"/>
              <a:t>4. kvadrant</a:t>
            </a:r>
          </a:p>
        </p:txBody>
      </p:sp>
    </p:spTree>
    <p:extLst>
      <p:ext uri="{BB962C8B-B14F-4D97-AF65-F5344CB8AC3E}">
        <p14:creationId xmlns:p14="http://schemas.microsoft.com/office/powerpoint/2010/main" val="39004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C76D09-8C5F-4923-BD7A-E4E0F033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RAČUN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3E2AC8B-133C-47EC-9320-60FA77F32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330" y="1061817"/>
            <a:ext cx="3994500" cy="3725700"/>
          </a:xfrm>
        </p:spPr>
        <p:txBody>
          <a:bodyPr/>
          <a:lstStyle/>
          <a:p>
            <a:r>
              <a:rPr lang="hr-HR" dirty="0"/>
              <a:t>Koordinate središta Sunca:</a:t>
            </a:r>
          </a:p>
          <a:p>
            <a:pPr marL="114300" indent="0">
              <a:buNone/>
            </a:pPr>
            <a:r>
              <a:rPr lang="hr-HR" dirty="0">
                <a:sym typeface="Wingdings" panose="05000000000000000000" pitchFamily="2" charset="2"/>
              </a:rPr>
              <a:t>44.117618 N, 15.219913 E</a:t>
            </a:r>
          </a:p>
          <a:p>
            <a:pPr marL="114300" indent="0">
              <a:buNone/>
            </a:pPr>
            <a:r>
              <a:rPr lang="hr-HR" dirty="0">
                <a:sym typeface="Wingdings" panose="05000000000000000000" pitchFamily="2" charset="2"/>
              </a:rPr>
              <a:t>	q 		p</a:t>
            </a:r>
            <a:endParaRPr lang="hr-HR" dirty="0"/>
          </a:p>
          <a:p>
            <a:r>
              <a:rPr lang="hr-HR" dirty="0"/>
              <a:t>Radijus Sunca:</a:t>
            </a:r>
          </a:p>
          <a:p>
            <a:pPr marL="114300" indent="0">
              <a:buNone/>
            </a:pPr>
            <a:r>
              <a:rPr lang="hr-HR" dirty="0"/>
              <a:t>	r = 11 m</a:t>
            </a:r>
          </a:p>
          <a:p>
            <a:r>
              <a:rPr lang="hr-HR" sz="1600" dirty="0"/>
              <a:t>S(15.219913 E, 44.117618 N)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BA8B56F-DB4C-4C34-8E84-B48DCB879EB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45107" y="368521"/>
            <a:ext cx="3994500" cy="3446245"/>
          </a:xfrm>
        </p:spPr>
        <p:txBody>
          <a:bodyPr/>
          <a:lstStyle/>
          <a:p>
            <a:r>
              <a:rPr lang="hr-HR" dirty="0"/>
              <a:t>Koordinate mogu biti izražene u metrima:</a:t>
            </a:r>
          </a:p>
          <a:p>
            <a:pPr marL="114300" indent="0">
              <a:buNone/>
            </a:pPr>
            <a:r>
              <a:rPr lang="hr-HR" sz="1600" dirty="0"/>
              <a:t>1°geografske širine/dužine=</a:t>
            </a:r>
          </a:p>
          <a:p>
            <a:pPr marL="114300" indent="0">
              <a:buNone/>
            </a:pPr>
            <a:r>
              <a:rPr lang="hr-HR" sz="1600" dirty="0"/>
              <a:t>=119.073634km =119073.634m</a:t>
            </a:r>
          </a:p>
          <a:p>
            <a:pPr marL="114300" indent="0">
              <a:buNone/>
            </a:pPr>
            <a:r>
              <a:rPr lang="hr-HR" sz="1600" dirty="0"/>
              <a:t>		   u prosjeku</a:t>
            </a:r>
          </a:p>
          <a:p>
            <a:pPr marL="114300" indent="0">
              <a:buNone/>
            </a:pPr>
            <a:endParaRPr lang="hr-HR" dirty="0"/>
          </a:p>
          <a:p>
            <a:r>
              <a:rPr lang="hr-HR" sz="1600" dirty="0"/>
              <a:t>y=41.19603*119073.634m=</a:t>
            </a:r>
          </a:p>
          <a:p>
            <a:pPr marL="114300" indent="0">
              <a:buNone/>
            </a:pPr>
            <a:r>
              <a:rPr lang="hr-HR" sz="1600" dirty="0"/>
              <a:t>    =4905360.998m</a:t>
            </a:r>
          </a:p>
          <a:p>
            <a:r>
              <a:rPr lang="hr-HR" sz="1600" dirty="0"/>
              <a:t>X=</a:t>
            </a:r>
            <a:r>
              <a:rPr lang="hr-HR" sz="1600" dirty="0">
                <a:sym typeface="Wingdings" panose="05000000000000000000" pitchFamily="2" charset="2"/>
              </a:rPr>
              <a:t>15.219913*</a:t>
            </a:r>
            <a:r>
              <a:rPr lang="hr-HR" sz="1600" dirty="0"/>
              <a:t>119073.634m=</a:t>
            </a:r>
          </a:p>
          <a:p>
            <a:pPr marL="114300" indent="0">
              <a:buNone/>
            </a:pPr>
            <a:r>
              <a:rPr lang="hr-HR" sz="1600" dirty="0"/>
              <a:t>    =1829747.569m</a:t>
            </a:r>
          </a:p>
          <a:p>
            <a:endParaRPr lang="hr-HR" sz="1600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E8FD689-F187-4533-A9A2-D71A9DCCD6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6" name="Strelica: gore 5">
            <a:extLst>
              <a:ext uri="{FF2B5EF4-FFF2-40B4-BE49-F238E27FC236}">
                <a16:creationId xmlns:a16="http://schemas.microsoft.com/office/drawing/2014/main" id="{3E94AB3F-8507-4F1E-B974-A5C59D00AB7E}"/>
              </a:ext>
            </a:extLst>
          </p:cNvPr>
          <p:cNvSpPr/>
          <p:nvPr/>
        </p:nvSpPr>
        <p:spPr>
          <a:xfrm rot="10800000">
            <a:off x="6261254" y="1884943"/>
            <a:ext cx="362206" cy="41340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Rezervirano mjesto teksta 2">
            <a:extLst>
              <a:ext uri="{FF2B5EF4-FFF2-40B4-BE49-F238E27FC236}">
                <a16:creationId xmlns:a16="http://schemas.microsoft.com/office/drawing/2014/main" id="{6E460102-BD7C-402F-A6E8-74538327BD9F}"/>
              </a:ext>
            </a:extLst>
          </p:cNvPr>
          <p:cNvSpPr txBox="1">
            <a:spLocks/>
          </p:cNvSpPr>
          <p:nvPr/>
        </p:nvSpPr>
        <p:spPr>
          <a:xfrm>
            <a:off x="1538181" y="3814766"/>
            <a:ext cx="6189130" cy="872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▪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▫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■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●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○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■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●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○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sine"/>
              <a:buChar char="■"/>
              <a:defRPr sz="18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r>
              <a:rPr lang="hr-HR" sz="1600" dirty="0"/>
              <a:t>Jednadžba kružnice Pozdrava Suncu:</a:t>
            </a:r>
          </a:p>
          <a:p>
            <a:pPr marL="114300" indent="0">
              <a:buNone/>
            </a:pPr>
            <a:r>
              <a:rPr lang="hr-HR" sz="1600" dirty="0"/>
              <a:t>k…(x-1829747.569)**2+(y-4905360.998)**2=121</a:t>
            </a:r>
          </a:p>
        </p:txBody>
      </p:sp>
    </p:spTree>
    <p:extLst>
      <p:ext uri="{BB962C8B-B14F-4D97-AF65-F5344CB8AC3E}">
        <p14:creationId xmlns:p14="http://schemas.microsoft.com/office/powerpoint/2010/main" val="382191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A300AB-8609-4969-9789-86916252B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SUNCE</a:t>
            </a:r>
            <a:endParaRPr lang="hr-HR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DDFA267-C975-40BF-A9F1-C671DE13F3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zervirano mjesto teksta 3">
                <a:extLst>
                  <a:ext uri="{FF2B5EF4-FFF2-40B4-BE49-F238E27FC236}">
                    <a16:creationId xmlns:a16="http://schemas.microsoft.com/office/drawing/2014/main" id="{5738FF53-250B-47DA-9AF4-369F389F71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739" y="3614279"/>
                <a:ext cx="4817209" cy="10353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400" dirty="0"/>
                  <a:t>Omjer Sunca i svih planeta ukupno: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r-HR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r-HR" sz="1400" b="0" i="0" smtClean="0">
                            <a:latin typeface="Cambria Math" panose="02040503050406030204" pitchFamily="18" charset="0"/>
                          </a:rPr>
                          <m:t>696340</m:t>
                        </m:r>
                      </m:num>
                      <m:den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2439.7</m:t>
                        </m:r>
                        <m:r>
                          <a:rPr lang="hr-H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6051.8</m:t>
                        </m:r>
                        <m:r>
                          <a:rPr lang="hr-H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6371</m:t>
                        </m:r>
                        <m:r>
                          <a:rPr lang="hr-H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3389.5</m:t>
                        </m:r>
                        <m:r>
                          <a:rPr lang="hr-H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69911</m:t>
                        </m:r>
                        <m:r>
                          <a:rPr lang="hr-H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58232</m:t>
                        </m:r>
                        <m:r>
                          <a:rPr lang="hr-H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25362</m:t>
                        </m:r>
                        <m:r>
                          <a:rPr lang="hr-HR" sz="1400" b="0" i="1" smtClean="0">
                            <a:latin typeface="Cambria Math" panose="02040503050406030204" pitchFamily="18" charset="0"/>
                          </a:rPr>
                          <m:t>+24622</m:t>
                        </m:r>
                      </m:den>
                    </m:f>
                  </m:oMath>
                </a14:m>
                <a:r>
                  <a:rPr lang="hr-HR" sz="1400" dirty="0"/>
                  <a:t>=3.55</a:t>
                </a:r>
              </a:p>
            </p:txBody>
          </p:sp>
        </mc:Choice>
        <mc:Fallback xmlns="">
          <p:sp>
            <p:nvSpPr>
              <p:cNvPr id="4" name="Rezervirano mjesto teksta 3">
                <a:extLst>
                  <a:ext uri="{FF2B5EF4-FFF2-40B4-BE49-F238E27FC236}">
                    <a16:creationId xmlns:a16="http://schemas.microsoft.com/office/drawing/2014/main" id="{5738FF53-250B-47DA-9AF4-369F389F7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9" y="3614279"/>
                <a:ext cx="4817209" cy="10353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zervirano mjesto teksta 3">
                <a:extLst>
                  <a:ext uri="{FF2B5EF4-FFF2-40B4-BE49-F238E27FC236}">
                    <a16:creationId xmlns:a16="http://schemas.microsoft.com/office/drawing/2014/main" id="{FE062C40-D3E1-4947-9FFD-C5EB2FA622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739" y="1866812"/>
                <a:ext cx="6007396" cy="1747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POVRŠINA: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-veći krug: P=r**2</a:t>
                </a:r>
                <a14:m>
                  <m:oMath xmlns:m="http://schemas.openxmlformats.org/officeDocument/2006/math">
                    <m:r>
                      <a:rPr lang="hr-HR" sz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hr-HR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=11**2</a:t>
                </a:r>
                <a14:m>
                  <m:oMath xmlns:m="http://schemas.openxmlformats.org/officeDocument/2006/math">
                    <m:r>
                      <a:rPr lang="hr-HR" sz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hr-HR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sz="1200" dirty="0"/>
                  <a:t>380.13m**2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-manji krug: P=10.68**2*</a:t>
                </a:r>
                <a14:m>
                  <m:oMath xmlns:m="http://schemas.openxmlformats.org/officeDocument/2006/math">
                    <m:r>
                      <a:rPr lang="hr-HR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sz="1200" dirty="0"/>
                  <a:t>358.34m**2</a:t>
                </a:r>
              </a:p>
              <a:p>
                <a:r>
                  <a:rPr lang="hr-HR" sz="1200" dirty="0"/>
                  <a:t>OPSEG I POVRŠINA KRUŽNOG VIJENCA:</a:t>
                </a:r>
              </a:p>
              <a:p>
                <a:r>
                  <a:rPr lang="hr-HR" sz="1200" dirty="0"/>
                  <a:t>o=22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+21.36</a:t>
                </a:r>
                <a14:m>
                  <m:oMath xmlns:m="http://schemas.openxmlformats.org/officeDocument/2006/math">
                    <m:r>
                      <a:rPr lang="hr-H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=43.36𝜋=136.21946m</a:t>
                </a:r>
              </a:p>
              <a:p>
                <a:r>
                  <a:rPr lang="hr-HR" sz="1200" dirty="0"/>
                  <a:t>P=11**2*𝜋-10.68**2*𝜋=21.79511m**2</a:t>
                </a:r>
              </a:p>
            </p:txBody>
          </p:sp>
        </mc:Choice>
        <mc:Fallback xmlns="">
          <p:sp>
            <p:nvSpPr>
              <p:cNvPr id="5" name="Rezervirano mjesto teksta 3">
                <a:extLst>
                  <a:ext uri="{FF2B5EF4-FFF2-40B4-BE49-F238E27FC236}">
                    <a16:creationId xmlns:a16="http://schemas.microsoft.com/office/drawing/2014/main" id="{FE062C40-D3E1-4947-9FFD-C5EB2FA62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9" y="1866812"/>
                <a:ext cx="6007396" cy="1747467"/>
              </a:xfrm>
              <a:prstGeom prst="rect">
                <a:avLst/>
              </a:prstGeom>
              <a:blipFill>
                <a:blip r:embed="rId3"/>
                <a:stretch>
                  <a:fillRect b="-3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zervirano mjesto teksta 3">
                <a:extLst>
                  <a:ext uri="{FF2B5EF4-FFF2-40B4-BE49-F238E27FC236}">
                    <a16:creationId xmlns:a16="http://schemas.microsoft.com/office/drawing/2014/main" id="{B1A27D4A-AB3E-49A7-8EC7-1C3A9E2516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739" y="931451"/>
                <a:ext cx="4817209" cy="10353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200" dirty="0"/>
                  <a:t>OPSEG: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-veći krug: o=2r</a:t>
                </a:r>
                <a14:m>
                  <m:oMath xmlns:m="http://schemas.openxmlformats.org/officeDocument/2006/math">
                    <m:r>
                      <a:rPr lang="hr-HR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HR" sz="1200" dirty="0"/>
                  <a:t>=2*11*</a:t>
                </a:r>
                <a14:m>
                  <m:oMath xmlns:m="http://schemas.openxmlformats.org/officeDocument/2006/math">
                    <m:r>
                      <a:rPr lang="hr-HR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sz="1200" dirty="0"/>
                  <a:t>69.12m</a:t>
                </a:r>
              </a:p>
              <a:p>
                <a:pPr marL="114300" indent="0">
                  <a:buNone/>
                </a:pPr>
                <a:r>
                  <a:rPr lang="hr-HR" sz="1200" dirty="0"/>
                  <a:t>	-manji krug: o=21.36</a:t>
                </a:r>
                <a14:m>
                  <m:oMath xmlns:m="http://schemas.openxmlformats.org/officeDocument/2006/math">
                    <m:r>
                      <a:rPr lang="hr-HR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sz="1200" dirty="0"/>
                  <a:t>67.1m</a:t>
                </a:r>
              </a:p>
            </p:txBody>
          </p:sp>
        </mc:Choice>
        <mc:Fallback xmlns="">
          <p:sp>
            <p:nvSpPr>
              <p:cNvPr id="8" name="Rezervirano mjesto teksta 3">
                <a:extLst>
                  <a:ext uri="{FF2B5EF4-FFF2-40B4-BE49-F238E27FC236}">
                    <a16:creationId xmlns:a16="http://schemas.microsoft.com/office/drawing/2014/main" id="{B1A27D4A-AB3E-49A7-8EC7-1C3A9E251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9" y="931451"/>
                <a:ext cx="4817209" cy="10353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zervirano mjesto teksta 3">
                <a:extLst>
                  <a:ext uri="{FF2B5EF4-FFF2-40B4-BE49-F238E27FC236}">
                    <a16:creationId xmlns:a16="http://schemas.microsoft.com/office/drawing/2014/main" id="{E79F606E-9C4E-4F3C-8E50-2814254315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46813" y="3614279"/>
                <a:ext cx="4817209" cy="10353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▪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▫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●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○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ousine"/>
                  <a:buChar char="■"/>
                  <a:defRPr sz="1800" b="0" i="0" u="none" strike="noStrike" cap="none">
                    <a:solidFill>
                      <a:schemeClr val="lt1"/>
                    </a:solidFill>
                    <a:latin typeface="Cousine"/>
                    <a:ea typeface="Cousine"/>
                    <a:cs typeface="Cousine"/>
                    <a:sym typeface="Cousine"/>
                  </a:defRPr>
                </a:lvl9pPr>
              </a:lstStyle>
              <a:p>
                <a:r>
                  <a:rPr lang="hr-HR" sz="1400" dirty="0"/>
                  <a:t>Pozdrav Suncu: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r-HR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r-HR" sz="14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hr-HR" sz="1400" b="0" i="1" smtClean="0">
                            <a:latin typeface="Cambria Math" panose="02040503050406030204" pitchFamily="18" charset="0"/>
                          </a:rPr>
                          <m:t>0.2+0.15+0.14+0.2+1.205+1.025+0.5+0.5</m:t>
                        </m:r>
                      </m:den>
                    </m:f>
                  </m:oMath>
                </a14:m>
                <a:r>
                  <a:rPr lang="hr-HR" sz="1400" dirty="0"/>
                  <a:t>=2.81</a:t>
                </a:r>
              </a:p>
            </p:txBody>
          </p:sp>
        </mc:Choice>
        <mc:Fallback xmlns="">
          <p:sp>
            <p:nvSpPr>
              <p:cNvPr id="11" name="Rezervirano mjesto teksta 3">
                <a:extLst>
                  <a:ext uri="{FF2B5EF4-FFF2-40B4-BE49-F238E27FC236}">
                    <a16:creationId xmlns:a16="http://schemas.microsoft.com/office/drawing/2014/main" id="{E79F606E-9C4E-4F3C-8E50-281425431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813" y="3614279"/>
                <a:ext cx="4817209" cy="10353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Pozdrav suncu - Emporia RealEstate Zadar">
            <a:extLst>
              <a:ext uri="{FF2B5EF4-FFF2-40B4-BE49-F238E27FC236}">
                <a16:creationId xmlns:a16="http://schemas.microsoft.com/office/drawing/2014/main" id="{7103179F-A4E5-4CAC-AFAD-CB9A4BAD0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10" y="1751434"/>
            <a:ext cx="2408706" cy="18065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Sunce - Wikipedia">
            <a:extLst>
              <a:ext uri="{FF2B5EF4-FFF2-40B4-BE49-F238E27FC236}">
                <a16:creationId xmlns:a16="http://schemas.microsoft.com/office/drawing/2014/main" id="{11D00CCD-DAFD-40E1-ABFA-321547DF3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135" y="253604"/>
            <a:ext cx="1420967" cy="13556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53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lentine template">
  <a:themeElements>
    <a:clrScheme name="Custom 347">
      <a:dk1>
        <a:srgbClr val="000000"/>
      </a:dk1>
      <a:lt1>
        <a:srgbClr val="FFFFFF"/>
      </a:lt1>
      <a:dk2>
        <a:srgbClr val="565F6F"/>
      </a:dk2>
      <a:lt2>
        <a:srgbClr val="DFE3E9"/>
      </a:lt2>
      <a:accent1>
        <a:srgbClr val="3D85C6"/>
      </a:accent1>
      <a:accent2>
        <a:srgbClr val="6FA8DC"/>
      </a:accent2>
      <a:accent3>
        <a:srgbClr val="9FC5E8"/>
      </a:accent3>
      <a:accent4>
        <a:srgbClr val="CFE2F3"/>
      </a:accent4>
      <a:accent5>
        <a:srgbClr val="D9D9D9"/>
      </a:accent5>
      <a:accent6>
        <a:srgbClr val="999999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4545FF1708A644AA01B0D45486E529" ma:contentTypeVersion="9" ma:contentTypeDescription="Stvaranje novog dokumenta." ma:contentTypeScope="" ma:versionID="a341511b65e3f37d1e78ea47b21b37f3">
  <xsd:schema xmlns:xsd="http://www.w3.org/2001/XMLSchema" xmlns:xs="http://www.w3.org/2001/XMLSchema" xmlns:p="http://schemas.microsoft.com/office/2006/metadata/properties" xmlns:ns2="6992e1fd-fd65-44c8-9891-eaa7f70d0541" targetNamespace="http://schemas.microsoft.com/office/2006/metadata/properties" ma:root="true" ma:fieldsID="a2edcf8a4a590518a64b7b8066c9d39e" ns2:_="">
    <xsd:import namespace="6992e1fd-fd65-44c8-9891-eaa7f70d05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2e1fd-fd65-44c8-9891-eaa7f70d05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AE2ECD-5BA1-4E34-A991-D1A3E630DDAF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A9745100-93FB-4DB1-86CE-CA461ED3CA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3875CE-E05D-4BB6-9D53-F3061CF2E8A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6992e1fd-fd65-44c8-9891-eaa7f70d054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727</Words>
  <Application>Microsoft Office PowerPoint</Application>
  <PresentationFormat>Prikaz na zaslonu (16:9)</PresentationFormat>
  <Paragraphs>280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Valentine template</vt:lpstr>
      <vt:lpstr>POZDRAV SUNCU, KRUŽNICE</vt:lpstr>
      <vt:lpstr>ŠTO JE POZDRAV SUNCU?</vt:lpstr>
      <vt:lpstr>PowerPoint prezentacija</vt:lpstr>
      <vt:lpstr>DODATNE ZANIMLJIVOSTI</vt:lpstr>
      <vt:lpstr>UVOD U RAČUN</vt:lpstr>
      <vt:lpstr>RAČUN</vt:lpstr>
      <vt:lpstr>Početni meridijan</vt:lpstr>
      <vt:lpstr>RAČUN</vt:lpstr>
      <vt:lpstr>SUNCE</vt:lpstr>
      <vt:lpstr>MERKUR</vt:lpstr>
      <vt:lpstr>VENERA</vt:lpstr>
      <vt:lpstr>ZEMLJA</vt:lpstr>
      <vt:lpstr>MARS</vt:lpstr>
      <vt:lpstr>JUPITER</vt:lpstr>
      <vt:lpstr>SATURN</vt:lpstr>
      <vt:lpstr>URAN</vt:lpstr>
      <vt:lpstr>NEPTUN</vt:lpstr>
      <vt:lpstr>IZVORI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POZDRAV SUNCU, KRUŽNICE</dc:title>
  <cp:lastModifiedBy>Nepoznati korisnik</cp:lastModifiedBy>
  <cp:revision>50</cp:revision>
  <dcterms:modified xsi:type="dcterms:W3CDTF">2021-09-28T09:20:41Z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0x010100D24545FF1708A644AA01B0D45486E529</vt:lpwstr>
  </property>
</Properties>
</file>