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77" r:id="rId12"/>
    <p:sldId id="263" r:id="rId13"/>
    <p:sldId id="264" r:id="rId14"/>
    <p:sldId id="278" r:id="rId15"/>
    <p:sldId id="265" r:id="rId16"/>
    <p:sldId id="268" r:id="rId17"/>
    <p:sldId id="279" r:id="rId18"/>
    <p:sldId id="266" r:id="rId19"/>
    <p:sldId id="280" r:id="rId20"/>
    <p:sldId id="267" r:id="rId21"/>
    <p:sldId id="281" r:id="rId22"/>
    <p:sldId id="269" r:id="rId23"/>
    <p:sldId id="270" r:id="rId24"/>
    <p:sldId id="271" r:id="rId25"/>
    <p:sldId id="282" r:id="rId26"/>
    <p:sldId id="272" r:id="rId27"/>
    <p:sldId id="283" r:id="rId28"/>
    <p:sldId id="273" r:id="rId29"/>
    <p:sldId id="284" r:id="rId30"/>
    <p:sldId id="274" r:id="rId31"/>
    <p:sldId id="285" r:id="rId32"/>
    <p:sldId id="275" r:id="rId33"/>
    <p:sldId id="276" r:id="rId34"/>
    <p:sldId id="286" r:id="rId3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4"/>
    <p:restoredTop sz="94694"/>
  </p:normalViewPr>
  <p:slideViewPr>
    <p:cSldViewPr snapToGrid="0" snapToObjects="1">
      <p:cViewPr varScale="1">
        <p:scale>
          <a:sx n="65" d="100"/>
          <a:sy n="65" d="100"/>
        </p:scale>
        <p:origin x="-584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tableStyles" Target="tableStyles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theme" Target="theme/theme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15481-9AA8-C546-A1EE-F3036D64FC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66C11D-DD9F-F746-8A00-2919032C0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F70F4-836D-AD46-851C-F7BB8B6B6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C5937-3564-694D-8898-3300EA61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D52DC-5719-5444-9A59-10EA2D19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887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13704-3CC0-C541-849E-1D657CE41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CEFB97-97E9-8E46-9B74-FECA7F0A2D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1D937-0439-FF4F-8089-561283E25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A881E-65D5-AE4A-A475-83F1B03E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AFDAD-6B88-6244-AE90-E50D5BAE9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1215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1A1D86-BF92-9A44-A6EC-FF182CF6CB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F7C3F-203F-2942-9228-3CFE53785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F13D1-573F-2642-B6B8-A9D4EFD5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ECD95-8D1D-5440-97BE-5B803425E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DE8A72-DAC9-3F48-8CB0-3FB035C55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067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B5B2E-3A33-CD4A-A0B0-BA9EE5B4C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6272E-B4F4-114F-A384-0E0BD1CA1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ECF57-A0C7-9049-A078-0EF26B9F8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FF732-6ADB-E14A-80A1-719AAD72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E1BB0-1D62-D84D-94B7-1634AE207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112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FE3E0-A7C5-E04F-97F3-B1EBA754E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353A5-2597-E94D-8A77-2E71689C2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3161C-5268-C742-8929-330B4812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53CD9-623D-8F43-8D80-06F96269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1237A-0647-E54B-9404-529A8FDB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3830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41E54-851A-E648-882C-2A808E5D8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3C5C77-0630-B647-A7E9-1D78F3F28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2BA5E-FAEF-CB41-9B73-3F23FB352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9B179E-2431-4746-8895-670AA08C5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F5389-3420-8043-ADF0-942CF6A3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582D4-8F48-934A-9F96-D04A73BE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032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96EA8-1E7F-6744-BF6E-5DCD64B29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8399F4-60A1-D046-88CD-4684598B8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294BF-704F-FA4E-B9A3-8D6CF69CB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577C29-1B15-1141-87F0-5B54E2E7C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3A0719-466F-8342-9B49-EF176038F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E31C2F-2723-C441-B141-8C95483A7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3FDD7-04FA-204E-84F8-E45255AC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01CEA-2DB3-FB47-977C-6B81B063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075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F075-4F32-6E47-8B8D-47BB4E9C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031A4A-AE49-A246-B653-17AF4302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2C8819-6C91-364B-A649-59FDF575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9246DC-8B8A-FC48-BD75-D4053FF8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931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91BC63-7D5B-4D4F-962A-0A1EA762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40D0C-3D8A-E344-9146-3C26DA3AB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5FE32-FF54-D34E-B8F7-93877AD2C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2889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6176C-8DBF-1246-8F40-62E244F90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2D356-12BC-A649-8519-FD614ABBD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E7A95-8EC4-CD46-8BE9-C8AAE5D47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EE42A-EBBF-AB45-9FCB-DC9FF982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E3C010-58D8-7342-A4B5-09506384A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07077A-75C1-234A-BA2D-362F18488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275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3E01A-E9C7-3C4F-9270-D7F5BAAB2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74846-B6BD-EC4D-B44F-C595FEF6B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8C9B7-1A57-3F4D-A143-96C18ECAF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ECA6D4-BD5B-8C47-9E15-574ABABCF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6CE9A-1C80-3742-9A08-591FC7917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A8D07-EBF5-6D4F-A2ED-7AC993FE9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0737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DEF893-4A72-A445-AAC5-D70D545A9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E6A57-9BB9-4E47-BA40-074A68DEB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4446C-ECDD-7B4D-9990-E0DEC549F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B590B-E1C5-AE47-B407-1647F147F506}" type="datetimeFigureOut">
              <a:rPr lang="x-none" smtClean="0"/>
              <a:pPr/>
              <a:t>27.9.2021.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7AB69-DA1E-BB43-B547-4E4FA4EE7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042C9-763E-2341-86BF-6B454FA7C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4E873-FA90-3544-AB3B-D64045642DBB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610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3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6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1.jpe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 /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4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8.jpeg" /><Relationship Id="rId4" Type="http://schemas.openxmlformats.org/officeDocument/2006/relationships/image" Target="../media/image37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 /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1.jpe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4.jpe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48.jpeg" /><Relationship Id="rId4" Type="http://schemas.openxmlformats.org/officeDocument/2006/relationships/image" Target="../media/image47.jpe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4.jpe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3.jpeg" /><Relationship Id="rId4" Type="http://schemas.openxmlformats.org/officeDocument/2006/relationships/image" Target="../media/image52.jpe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6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 /><Relationship Id="rId2" Type="http://schemas.openxmlformats.org/officeDocument/2006/relationships/image" Target="../media/image57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0.jpeg" /><Relationship Id="rId4" Type="http://schemas.openxmlformats.org/officeDocument/2006/relationships/image" Target="../media/image59.jpe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 /><Relationship Id="rId2" Type="http://schemas.openxmlformats.org/officeDocument/2006/relationships/image" Target="../media/image61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 /><Relationship Id="rId2" Type="http://schemas.openxmlformats.org/officeDocument/2006/relationships/image" Target="../media/image6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5.jpe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 /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69.jpeg" /><Relationship Id="rId4" Type="http://schemas.openxmlformats.org/officeDocument/2006/relationships/image" Target="../media/image68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 /><Relationship Id="rId2" Type="http://schemas.openxmlformats.org/officeDocument/2006/relationships/image" Target="../media/image70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2.jpe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 /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5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 /><Relationship Id="rId2" Type="http://schemas.openxmlformats.org/officeDocument/2006/relationships/image" Target="../media/image7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8.jpe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 /><Relationship Id="rId2" Type="http://schemas.openxmlformats.org/officeDocument/2006/relationships/image" Target="../media/image79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82.jpeg" /><Relationship Id="rId4" Type="http://schemas.openxmlformats.org/officeDocument/2006/relationships/image" Target="../media/image81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 /><Relationship Id="rId2" Type="http://schemas.openxmlformats.org/officeDocument/2006/relationships/hyperlink" Target="https://hr.history-hub.com/sto-je-vulkanska-kaldera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://physics.mef.hr/Predavanja/seminar_optika/main1b.html" TargetMode="External" /><Relationship Id="rId5" Type="http://schemas.openxmlformats.org/officeDocument/2006/relationships/hyperlink" Target="https://hrv.agromassidayu.com/stroenie-vulkanov-vidi-i-tipi-vulkanov-chto-takoe-krater-vulkana-news-492734" TargetMode="External" /><Relationship Id="rId4" Type="http://schemas.openxmlformats.org/officeDocument/2006/relationships/hyperlink" Target="https://ju-priroda.hr/2017/08/morski-jezinci/" TargetMode="Externa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0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9.jpe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21.jpeg" /><Relationship Id="rId4" Type="http://schemas.openxmlformats.org/officeDocument/2006/relationships/image" Target="../media/image2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3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137E0-DC76-F54D-B8EC-CA75677BC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5778" y="2352851"/>
            <a:ext cx="9144000" cy="2387600"/>
          </a:xfrm>
        </p:spPr>
        <p:txBody>
          <a:bodyPr>
            <a:noAutofit/>
          </a:bodyPr>
          <a:lstStyle/>
          <a:p>
            <a:r>
              <a:rPr lang="x-none" sz="6600" b="1" dirty="0">
                <a:latin typeface="Apple Color Emoji" pitchFamily="2" charset="0"/>
                <a:ea typeface="Apple Color Emoji" pitchFamily="2" charset="0"/>
                <a:cs typeface="APPLE CHANCERY" panose="03020702040506060504" pitchFamily="66" charset="-79"/>
              </a:rPr>
              <a:t>	</a:t>
            </a:r>
            <a:r>
              <a:rPr lang="x-none" sz="6600" b="1" dirty="0">
                <a:latin typeface="American Typewriter" panose="02090604020004020304" pitchFamily="18" charset="77"/>
                <a:ea typeface="Apple Color Emoji" pitchFamily="2" charset="0"/>
                <a:cs typeface="Arabic Typesetting" panose="03020402040406030203" pitchFamily="66" charset="-78"/>
              </a:rPr>
              <a:t>KRUŽNICE NA PRIMJERIMA IZ BIOLOGIJE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14D5C-72D6-0C44-A911-90A18EF7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0888" y="5202238"/>
            <a:ext cx="9144000" cy="1655762"/>
          </a:xfrm>
        </p:spPr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3192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8">
            <a:extLst>
              <a:ext uri="{FF2B5EF4-FFF2-40B4-BE49-F238E27FC236}">
                <a16:creationId xmlns:a16="http://schemas.microsoft.com/office/drawing/2014/main" id="{7C482A00-4063-104F-B767-499DDC24B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1667"/>
            <a:ext cx="12209318" cy="7281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FA008-D6B7-D747-9FA8-FC43BBD7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964" y="135996"/>
            <a:ext cx="10515600" cy="1325563"/>
          </a:xfrm>
        </p:spPr>
        <p:txBody>
          <a:bodyPr/>
          <a:lstStyle/>
          <a:p>
            <a:endParaRPr lang="x-non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91A5A2-E4B4-0A4C-B44D-BFA599DA813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96290" y="1878861"/>
                <a:ext cx="10515600" cy="435133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=15</m:t>
                    </m:r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HR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HR" sz="3200" dirty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R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HR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HR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HR" sz="32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r-HR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r-H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HR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  <m:sub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HR" sz="3200" dirty="0"/>
                  <a:t>=15</a:t>
                </a:r>
                <a14:m>
                  <m:oMath xmlns:m="http://schemas.openxmlformats.org/officeDocument/2006/math">
                    <m:r>
                      <a:rPr lang="hr-H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HR" sz="3200" dirty="0"/>
                  <a:t>km</a:t>
                </a:r>
              </a:p>
              <a:p>
                <a:endParaRPr lang="en-HR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7191A5A2-E4B4-0A4C-B44D-BFA599DA81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96290" y="1878861"/>
                <a:ext cx="10515600" cy="4351338"/>
              </a:xfrm>
              <a:blipFill>
                <a:blip r:embed="rId3"/>
                <a:stretch>
                  <a:fillRect l="-1275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68F5C17-CBAF-174E-93DB-01250F2161C0}"/>
              </a:ext>
            </a:extLst>
          </p:cNvPr>
          <p:cNvSpPr txBox="1"/>
          <p:nvPr/>
        </p:nvSpPr>
        <p:spPr>
          <a:xfrm>
            <a:off x="4944533" y="2370666"/>
            <a:ext cx="32754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3200"/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3E0B5923-1912-7245-9F34-4BB0D253B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266" y="1456581"/>
            <a:ext cx="3750889" cy="41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6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905A348A-16FA-4F47-92C5-B67C5604B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479229" y="-259772"/>
            <a:ext cx="13874099" cy="780418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B8CF0A3-966F-DE41-9DBA-EF220E82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87FBEA48-D7D5-F442-BFE6-F56D84022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04"/>
          <a:stretch/>
        </p:blipFill>
        <p:spPr>
          <a:xfrm>
            <a:off x="-387065" y="160680"/>
            <a:ext cx="5844885" cy="4315696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82062583-75C8-9A4A-8CB7-DD4A440E9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685" y="3866459"/>
            <a:ext cx="6797140" cy="339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57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10">
            <a:extLst>
              <a:ext uri="{FF2B5EF4-FFF2-40B4-BE49-F238E27FC236}">
                <a16:creationId xmlns:a16="http://schemas.microsoft.com/office/drawing/2014/main" id="{AC90A1DD-6FAD-4C41-9F45-C665E8124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42" y="-112308"/>
            <a:ext cx="12340442" cy="7163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74EFF8-6AE3-3C4E-AB99-263D03928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97774" y="5433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x-none" sz="6000" b="1" dirty="0">
                <a:latin typeface="Bahnschrift Light" panose="020B0502040204020203" pitchFamily="34" charset="0"/>
              </a:rPr>
              <a:t>MORSKI JEŽINAC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10E0EEC3-B70D-F34B-9513-AFA419AB0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365" t="9350" r="17583" b="16703"/>
          <a:stretch/>
        </p:blipFill>
        <p:spPr>
          <a:xfrm>
            <a:off x="185552" y="1690688"/>
            <a:ext cx="4119253" cy="4638799"/>
          </a:xfrm>
        </p:spPr>
      </p:pic>
      <p:sp>
        <p:nvSpPr>
          <p:cNvPr id="6" name="Desna vitičasta zagrada 5">
            <a:extLst>
              <a:ext uri="{FF2B5EF4-FFF2-40B4-BE49-F238E27FC236}">
                <a16:creationId xmlns:a16="http://schemas.microsoft.com/office/drawing/2014/main" id="{B3F9ED98-9A8C-5745-B83C-722B4765BC7C}"/>
              </a:ext>
            </a:extLst>
          </p:cNvPr>
          <p:cNvSpPr/>
          <p:nvPr/>
        </p:nvSpPr>
        <p:spPr>
          <a:xfrm>
            <a:off x="3527758" y="1868879"/>
            <a:ext cx="310896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4DC999A8-61ED-0943-9F31-E8045F9AD514}"/>
              </a:ext>
            </a:extLst>
          </p:cNvPr>
          <p:cNvSpPr txBox="1"/>
          <p:nvPr/>
        </p:nvSpPr>
        <p:spPr>
          <a:xfrm>
            <a:off x="4181270" y="2460113"/>
            <a:ext cx="4669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400"/>
              <a:t>Jednadžba najdulje kružnice oklopa morskog ježinca </a:t>
            </a:r>
            <a:endParaRPr lang="sr-Latn-RS" sz="2400"/>
          </a:p>
        </p:txBody>
      </p:sp>
      <p:sp>
        <p:nvSpPr>
          <p:cNvPr id="8" name="Desna vitičasta zagrada 7">
            <a:extLst>
              <a:ext uri="{FF2B5EF4-FFF2-40B4-BE49-F238E27FC236}">
                <a16:creationId xmlns:a16="http://schemas.microsoft.com/office/drawing/2014/main" id="{A5655521-FAE9-FA4F-89AE-CEA90C474D82}"/>
              </a:ext>
            </a:extLst>
          </p:cNvPr>
          <p:cNvSpPr/>
          <p:nvPr/>
        </p:nvSpPr>
        <p:spPr>
          <a:xfrm>
            <a:off x="4304805" y="4252912"/>
            <a:ext cx="310896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FB93917-B9CC-6246-991F-DFB81A6A200C}"/>
              </a:ext>
            </a:extLst>
          </p:cNvPr>
          <p:cNvSpPr txBox="1"/>
          <p:nvPr/>
        </p:nvSpPr>
        <p:spPr>
          <a:xfrm>
            <a:off x="5181599" y="4844145"/>
            <a:ext cx="5895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400"/>
              <a:t>Opseg najdulje kružnice oklopa </a:t>
            </a:r>
            <a:endParaRPr lang="sr-Latn-RS" sz="2400"/>
          </a:p>
        </p:txBody>
      </p:sp>
    </p:spTree>
    <p:extLst>
      <p:ext uri="{BB962C8B-B14F-4D97-AF65-F5344CB8AC3E}">
        <p14:creationId xmlns:p14="http://schemas.microsoft.com/office/powerpoint/2010/main" val="3540987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07F01B0E-74D8-2041-849A-323879A6D2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4108" y="18555"/>
            <a:ext cx="12396108" cy="7292192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B2AAB4D-7D86-044E-8955-2D92B9950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DE0C1361-D2C3-AC49-9E3A-625C2542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672" y="802588"/>
            <a:ext cx="5058274" cy="5252823"/>
          </a:xfrm>
          <a:prstGeom prst="rect">
            <a:avLst/>
          </a:prstGeom>
        </p:spPr>
      </p:pic>
      <p:sp>
        <p:nvSpPr>
          <p:cNvPr id="6" name="Desna vitičasta zagrada 5">
            <a:extLst>
              <a:ext uri="{FF2B5EF4-FFF2-40B4-BE49-F238E27FC236}">
                <a16:creationId xmlns:a16="http://schemas.microsoft.com/office/drawing/2014/main" id="{A4B86607-EDA9-1D44-BD9E-0CEDD9085950}"/>
              </a:ext>
            </a:extLst>
          </p:cNvPr>
          <p:cNvSpPr/>
          <p:nvPr/>
        </p:nvSpPr>
        <p:spPr>
          <a:xfrm>
            <a:off x="5411111" y="1154822"/>
            <a:ext cx="310896" cy="1828800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2E904C2-51F9-7B4C-9D8D-93A05688EE17}"/>
              </a:ext>
            </a:extLst>
          </p:cNvPr>
          <p:cNvSpPr txBox="1"/>
          <p:nvPr/>
        </p:nvSpPr>
        <p:spPr>
          <a:xfrm>
            <a:off x="5993946" y="1592168"/>
            <a:ext cx="26603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800"/>
              <a:t>Opseg usta morskog ježinca</a:t>
            </a:r>
            <a:endParaRPr lang="sr-Latn-RS" sz="2800"/>
          </a:p>
        </p:txBody>
      </p:sp>
      <p:sp>
        <p:nvSpPr>
          <p:cNvPr id="8" name="Desna vitičasta zagrada 7">
            <a:extLst>
              <a:ext uri="{FF2B5EF4-FFF2-40B4-BE49-F238E27FC236}">
                <a16:creationId xmlns:a16="http://schemas.microsoft.com/office/drawing/2014/main" id="{B00378EA-395A-3C40-973D-86615D54EB1E}"/>
              </a:ext>
            </a:extLst>
          </p:cNvPr>
          <p:cNvSpPr/>
          <p:nvPr/>
        </p:nvSpPr>
        <p:spPr>
          <a:xfrm>
            <a:off x="4826622" y="3939879"/>
            <a:ext cx="310896" cy="18288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D1AE0D71-D7CF-174F-A72B-1C54095868F2}"/>
              </a:ext>
            </a:extLst>
          </p:cNvPr>
          <p:cNvSpPr txBox="1"/>
          <p:nvPr/>
        </p:nvSpPr>
        <p:spPr>
          <a:xfrm>
            <a:off x="5245924" y="4451457"/>
            <a:ext cx="2660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800"/>
              <a:t>Jednadžba usta morskog ježinca</a:t>
            </a:r>
            <a:endParaRPr lang="sr-Latn-RS" sz="2800"/>
          </a:p>
        </p:txBody>
      </p:sp>
      <p:pic>
        <p:nvPicPr>
          <p:cNvPr id="3" name="Slika 9">
            <a:extLst>
              <a:ext uri="{FF2B5EF4-FFF2-40B4-BE49-F238E27FC236}">
                <a16:creationId xmlns:a16="http://schemas.microsoft.com/office/drawing/2014/main" id="{A16EB085-5CBD-9E46-864B-FCD308694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490" y="3175690"/>
            <a:ext cx="3924630" cy="294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1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AA02972-87DE-2F43-B761-65EE8A174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8DA3F506-4914-D74F-A2AC-E6D4B4B57A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78188" y="-315438"/>
            <a:ext cx="13935948" cy="7838971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D2851829-EBD7-0C49-A05E-9602D8EA2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558" y="2560070"/>
            <a:ext cx="6458444" cy="4094081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7590EC18-3BE5-3F4E-B157-2B8671459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5760" y="0"/>
            <a:ext cx="5274651" cy="40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0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6">
            <a:extLst>
              <a:ext uri="{FF2B5EF4-FFF2-40B4-BE49-F238E27FC236}">
                <a16:creationId xmlns:a16="http://schemas.microsoft.com/office/drawing/2014/main" id="{AA667CC1-02B7-DA40-90C0-F2C0DB461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635" y="-222661"/>
            <a:ext cx="13388175" cy="7533408"/>
          </a:xfrm>
          <a:prstGeom prst="rect">
            <a:avLst/>
          </a:prstGeom>
        </p:spPr>
      </p:pic>
      <p:sp>
        <p:nvSpPr>
          <p:cNvPr id="7" name="Pravokutnik 6">
            <a:extLst>
              <a:ext uri="{FF2B5EF4-FFF2-40B4-BE49-F238E27FC236}">
                <a16:creationId xmlns:a16="http://schemas.microsoft.com/office/drawing/2014/main" id="{9DBE1663-FE9B-AE43-8832-CCF0299D165C}"/>
              </a:ext>
            </a:extLst>
          </p:cNvPr>
          <p:cNvSpPr/>
          <p:nvPr/>
        </p:nvSpPr>
        <p:spPr>
          <a:xfrm rot="16200000">
            <a:off x="1444799" y="-873981"/>
            <a:ext cx="6391649" cy="86059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EC12A3-CB24-E840-98EB-A0EE230FC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313" y="611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x-none" sz="6000" b="1" dirty="0">
                <a:latin typeface="Bahnschrift Light" panose="020B0502040204020203" pitchFamily="34" charset="0"/>
              </a:rPr>
              <a:t>LOPOČ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36B2-99DD-C04F-BB40-87E8A72BA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42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/>
              <a:t>Biljni rod s 50-ak vrsta vodenih biljaka </a:t>
            </a:r>
          </a:p>
          <a:p>
            <a:pPr marL="0" indent="0">
              <a:buNone/>
            </a:pPr>
            <a:r>
              <a:rPr lang="hr-HR"/>
              <a:t>Listovi promjera 10-30cm</a:t>
            </a:r>
          </a:p>
          <a:p>
            <a:pPr marL="0" indent="0">
              <a:buNone/>
            </a:pPr>
            <a:r>
              <a:rPr lang="hr-HR"/>
              <a:t>Npr.</a:t>
            </a:r>
            <a:endParaRPr lang="x-none" dirty="0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105B7F27-7B3D-7042-8391-605D54040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83" y="2227724"/>
            <a:ext cx="6090254" cy="4823620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38548FD7-C88B-5449-A9A2-9E12B7A10B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03" y="2428896"/>
            <a:ext cx="5321459" cy="4325630"/>
          </a:xfrm>
          <a:prstGeom prst="rect">
            <a:avLst/>
          </a:prstGeom>
        </p:spPr>
      </p:pic>
      <p:pic>
        <p:nvPicPr>
          <p:cNvPr id="4" name="Slika 8">
            <a:extLst>
              <a:ext uri="{FF2B5EF4-FFF2-40B4-BE49-F238E27FC236}">
                <a16:creationId xmlns:a16="http://schemas.microsoft.com/office/drawing/2014/main" id="{9EEA8C8B-E1BF-7044-9B25-F0CDEB504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532" t="12631" b="25646"/>
          <a:stretch/>
        </p:blipFill>
        <p:spPr>
          <a:xfrm>
            <a:off x="8645224" y="-46667"/>
            <a:ext cx="3536090" cy="259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374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C728378-87B0-5E4B-8226-1AC319D4D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59B7A68-E426-B941-BA36-405DE50AA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9886" y="0"/>
            <a:ext cx="12321885" cy="7106640"/>
          </a:xfr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87C9C81-7191-3C47-8750-80526D055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133" y="307687"/>
            <a:ext cx="5224115" cy="3913044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96BF6FC5-30E2-3448-9D1A-32659C539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5" y="1748126"/>
            <a:ext cx="6402717" cy="427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42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9">
            <a:extLst>
              <a:ext uri="{FF2B5EF4-FFF2-40B4-BE49-F238E27FC236}">
                <a16:creationId xmlns:a16="http://schemas.microsoft.com/office/drawing/2014/main" id="{BEB66B17-221A-C44F-B2E5-50D3C4EB7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435" y="-1243197"/>
            <a:ext cx="13448445" cy="83235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3B2C56-081D-E843-9906-CB9D9476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17" y="-206953"/>
            <a:ext cx="10515600" cy="1325563"/>
          </a:xfrm>
        </p:spPr>
        <p:txBody>
          <a:bodyPr/>
          <a:lstStyle/>
          <a:p>
            <a:pPr algn="ctr"/>
            <a:r>
              <a:rPr lang="hr-HR" b="1">
                <a:latin typeface="Bahnschrift Light" panose="020B0502040204020203" pitchFamily="34" charset="0"/>
              </a:rPr>
              <a:t>SANTA CRUZOV DIVOVSKI LOPOČ</a:t>
            </a:r>
            <a:endParaRPr lang="x-none" b="1">
              <a:latin typeface="Bahnschrift Light" panose="020B0502040204020203" pitchFamily="34" charset="0"/>
            </a:endParaRPr>
          </a:p>
        </p:txBody>
      </p:sp>
      <p:pic>
        <p:nvPicPr>
          <p:cNvPr id="6" name="Slika 6">
            <a:extLst>
              <a:ext uri="{FF2B5EF4-FFF2-40B4-BE49-F238E27FC236}">
                <a16:creationId xmlns:a16="http://schemas.microsoft.com/office/drawing/2014/main" id="{00222D67-1D66-7E46-B4D2-6ABA80630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092" y="681037"/>
            <a:ext cx="4055502" cy="5936804"/>
          </a:xfr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0D8DDB67-CBA3-514E-90E7-C4BB792E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731" y="3738504"/>
            <a:ext cx="4309753" cy="2663667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83568D27-E4A8-484B-9DC3-FE601CBAD9B4}"/>
              </a:ext>
            </a:extLst>
          </p:cNvPr>
          <p:cNvSpPr txBox="1"/>
          <p:nvPr/>
        </p:nvSpPr>
        <p:spPr>
          <a:xfrm>
            <a:off x="4782122" y="1195378"/>
            <a:ext cx="6221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400" dirty="0"/>
              <a:t>Tropski</a:t>
            </a:r>
            <a:r>
              <a:rPr lang="sr-Latn-RS" sz="2400" dirty="0"/>
              <a:t> lopoč p</a:t>
            </a:r>
            <a:r>
              <a:rPr lang="hr-HR" sz="2400" dirty="0"/>
              <a:t>orij</a:t>
            </a:r>
            <a:r>
              <a:rPr lang="sr-Latn-RS" sz="2400" dirty="0"/>
              <a:t>eklom iz Južne Amerike</a:t>
            </a:r>
            <a:endParaRPr lang="hr-HR" sz="2400" dirty="0"/>
          </a:p>
          <a:p>
            <a:pPr algn="l"/>
            <a:r>
              <a:rPr lang="hr-HR" sz="2400" dirty="0"/>
              <a:t>Plut</a:t>
            </a:r>
            <a:r>
              <a:rPr lang="sr-Latn-RS" sz="2400" dirty="0"/>
              <a:t>ajući listovi promjera do 2 metra</a:t>
            </a:r>
            <a:endParaRPr lang="hr-HR" sz="2400" dirty="0"/>
          </a:p>
          <a:p>
            <a:pPr algn="l"/>
            <a:r>
              <a:rPr lang="sr-Latn-RS" sz="2400" dirty="0"/>
              <a:t>Rubovi uzdignuti do 20cm</a:t>
            </a:r>
          </a:p>
        </p:txBody>
      </p:sp>
    </p:spTree>
    <p:extLst>
      <p:ext uri="{BB962C8B-B14F-4D97-AF65-F5344CB8AC3E}">
        <p14:creationId xmlns:p14="http://schemas.microsoft.com/office/powerpoint/2010/main" val="3150265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88CD2C-ABA1-DB4E-8B9A-79D238D47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4464EF80-E6B6-404A-B87F-88000176E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5BED5590-76FD-A142-8DFD-2BCC4D4E2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932" y="436801"/>
            <a:ext cx="4254088" cy="2558362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95F0E9F4-3AF3-054F-862C-6465D91594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274"/>
          <a:stretch/>
        </p:blipFill>
        <p:spPr>
          <a:xfrm>
            <a:off x="6105897" y="436802"/>
            <a:ext cx="5247903" cy="2964214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2D000BD9-07D7-404B-97CA-53D851E19B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24" b="12300"/>
          <a:stretch/>
        </p:blipFill>
        <p:spPr>
          <a:xfrm>
            <a:off x="2214830" y="3552316"/>
            <a:ext cx="5661674" cy="315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7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A4F501A0-ACFC-8B4F-80B7-50220D1A5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442" y="0"/>
            <a:ext cx="12636087" cy="708808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94DA6E54-EE70-3E4A-BFBB-1F493D395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>
                <a:latin typeface="Bahnschrift Light" panose="020B0502040204020203" pitchFamily="34" charset="0"/>
              </a:rPr>
              <a:t>GODOVI/ PRESJEK STABLA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C11737E-0BB1-BF42-82B8-A5ED1BBE2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raspored, širina i gustoća godova ovise o starosti stabla i klimatskim uvjetima</a:t>
            </a:r>
            <a:endParaRPr lang="hr-HR" dirty="0"/>
          </a:p>
          <a:p>
            <a:r>
              <a:rPr lang="sr-Latn-RS" dirty="0"/>
              <a:t> Kod stabala koj</a:t>
            </a:r>
            <a:r>
              <a:rPr lang="hr-HR" dirty="0"/>
              <a:t>a</a:t>
            </a:r>
            <a:r>
              <a:rPr lang="sr-Latn-RS" dirty="0"/>
              <a:t> rastu uspravno - koncentrični godovi </a:t>
            </a:r>
            <a:endParaRPr lang="hr-HR" dirty="0"/>
          </a:p>
          <a:p>
            <a:r>
              <a:rPr lang="sr-Latn-RS" dirty="0"/>
              <a:t>-&gt;&gt; kružnice imaju isto središte</a:t>
            </a:r>
            <a:endParaRPr lang="hr-HR" dirty="0"/>
          </a:p>
          <a:p>
            <a:r>
              <a:rPr lang="sr-Latn-RS" dirty="0"/>
              <a:t>-stabla koja rastu u kosom položaju- ekscentrični godovi</a:t>
            </a:r>
            <a:endParaRPr lang="hr-HR" dirty="0"/>
          </a:p>
          <a:p>
            <a:r>
              <a:rPr lang="hr-HR" dirty="0"/>
              <a:t>-&gt;&gt; </a:t>
            </a:r>
            <a:r>
              <a:rPr lang="sr-Latn-RS" dirty="0"/>
              <a:t>kružnice s različitim središtem </a:t>
            </a:r>
            <a:endParaRPr lang="hr-HR" dirty="0"/>
          </a:p>
          <a:p>
            <a:r>
              <a:rPr lang="sr-Latn-RS" dirty="0"/>
              <a:t>-promjer debla od 10 cm do 14 m</a:t>
            </a:r>
          </a:p>
        </p:txBody>
      </p:sp>
    </p:spTree>
    <p:extLst>
      <p:ext uri="{BB962C8B-B14F-4D97-AF65-F5344CB8AC3E}">
        <p14:creationId xmlns:p14="http://schemas.microsoft.com/office/powerpoint/2010/main" val="655092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505F08-8399-BF47-8114-F440EC1A7C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9ABEC3-418C-7F4E-969E-1DFBA47B5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33" y="3749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x-none" sz="6600" b="1" dirty="0">
                <a:latin typeface="American Typewriter" panose="02090604020004020304" pitchFamily="18" charset="77"/>
              </a:rPr>
              <a:t>OKO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D2D435-A962-7648-8CAD-A4C37343093C}"/>
              </a:ext>
            </a:extLst>
          </p:cNvPr>
          <p:cNvSpPr txBox="1"/>
          <p:nvPr/>
        </p:nvSpPr>
        <p:spPr>
          <a:xfrm>
            <a:off x="1847960" y="1343378"/>
            <a:ext cx="69850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dirty="0"/>
              <a:t>2 kružnice: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err="1"/>
              <a:t>Vanjska</a:t>
            </a:r>
            <a:r>
              <a:rPr lang="en-GB" sz="2400" dirty="0"/>
              <a:t> </a:t>
            </a:r>
            <a:r>
              <a:rPr lang="hr-HR" sz="2400" dirty="0"/>
              <a:t>g</a:t>
            </a:r>
            <a:r>
              <a:rPr lang="x-none" sz="2400"/>
              <a:t>ranica </a:t>
            </a:r>
            <a:r>
              <a:rPr lang="x-none" sz="2400" dirty="0"/>
              <a:t>šarenice -&gt;&gt; bjeloočnica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U</a:t>
            </a:r>
            <a:r>
              <a:rPr lang="x-none" sz="2400" dirty="0"/>
              <a:t>nutarnja granica šarenice -&gt;&gt; zjenica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x-none" sz="26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0E1389E0-8CC7-8A44-A676-06B0600D2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977" b="29712"/>
          <a:stretch/>
        </p:blipFill>
        <p:spPr>
          <a:xfrm>
            <a:off x="7215249" y="732011"/>
            <a:ext cx="4709831" cy="3892111"/>
          </a:xfrm>
          <a:prstGeom prst="rect">
            <a:avLst/>
          </a:prstGeom>
        </p:spPr>
      </p:pic>
      <p:pic>
        <p:nvPicPr>
          <p:cNvPr id="10" name="Picture 9" descr="Graphical user interface, text, application, table&#10;&#10;Description automatically generated">
            <a:extLst>
              <a:ext uri="{FF2B5EF4-FFF2-40B4-BE49-F238E27FC236}">
                <a16:creationId xmlns:a16="http://schemas.microsoft.com/office/drawing/2014/main" id="{F7AAD677-E9AD-DD42-B8B0-92A7B30CFB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41" r="61625" b="82716"/>
          <a:stretch/>
        </p:blipFill>
        <p:spPr>
          <a:xfrm>
            <a:off x="1659437" y="3733623"/>
            <a:ext cx="4709831" cy="17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546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4">
            <a:extLst>
              <a:ext uri="{FF2B5EF4-FFF2-40B4-BE49-F238E27FC236}">
                <a16:creationId xmlns:a16="http://schemas.microsoft.com/office/drawing/2014/main" id="{BC6FAD95-9077-224A-92B1-46AD9D1B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755" y="-129885"/>
            <a:ext cx="13783884" cy="775607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25BA2F4-5CB1-9A4A-A26A-CD1D27D6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E970962A-2BF4-594D-9933-AAE16AF99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2871" y="512464"/>
            <a:ext cx="4701791" cy="5602968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E5C1260F-B670-8A48-9D3B-BE41F3FE7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475" y="598620"/>
            <a:ext cx="4469993" cy="390237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21E8C266-DC02-AB43-832C-7EE9C7E97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8677" y="4603874"/>
            <a:ext cx="3941714" cy="27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404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6">
            <a:extLst>
              <a:ext uri="{FF2B5EF4-FFF2-40B4-BE49-F238E27FC236}">
                <a16:creationId xmlns:a16="http://schemas.microsoft.com/office/drawing/2014/main" id="{780CA709-5E4C-3A4A-B27F-834DE2F3A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520" y="-947959"/>
            <a:ext cx="12483843" cy="875391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C14F8EC-8ACD-8C4C-A3BF-699861F5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358" y="-11909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r-Latn-RS" sz="6000" b="1">
                <a:latin typeface="Bahnschrift Condensed" panose="020B0502040204020203" pitchFamily="34" charset="0"/>
              </a:rPr>
              <a:t>VULKANSKI KRATER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B227C1E-2735-2D49-911A-597DB7C34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25" y="1302025"/>
            <a:ext cx="10515600" cy="4351338"/>
          </a:xfrm>
        </p:spPr>
        <p:txBody>
          <a:bodyPr/>
          <a:lstStyle/>
          <a:p>
            <a:r>
              <a:rPr lang="sr-Latn-RS" dirty="0"/>
              <a:t>kružno udubljenje nastalo kao posljedica vulkanske aktivnosti - promjer od nekoliko desetina metara do više kilometara- Fuji -&gt; vulkan i planina pravilnog oblika, Japan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74F240D7-F92F-2444-A6A6-D7997C9B1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37" b="5210"/>
          <a:stretch/>
        </p:blipFill>
        <p:spPr>
          <a:xfrm>
            <a:off x="7365640" y="2338254"/>
            <a:ext cx="3677135" cy="4798373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AA972B48-299A-5D4A-8990-64810DE76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07" y="3184866"/>
            <a:ext cx="68484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6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A816EE-B62B-F44A-AFF4-EC4A9F52B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A2431F8C-A32A-E94A-A216-2F8A63C12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392102"/>
            <a:ext cx="12192000" cy="7250102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59BA4800-AD84-8B45-963F-DF24151428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505" b="21167"/>
          <a:stretch/>
        </p:blipFill>
        <p:spPr>
          <a:xfrm>
            <a:off x="5199842" y="0"/>
            <a:ext cx="6573058" cy="4271681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2EB34B35-9A49-154E-A5F7-A3406816D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50" y="3232949"/>
            <a:ext cx="4780742" cy="3474528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CE7069B0-2F77-E84D-8320-FA3687F38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83" y="85385"/>
            <a:ext cx="3715678" cy="299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514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>
            <a:extLst>
              <a:ext uri="{FF2B5EF4-FFF2-40B4-BE49-F238E27FC236}">
                <a16:creationId xmlns:a16="http://schemas.microsoft.com/office/drawing/2014/main" id="{BEEFEEF6-1DEA-4442-8C0B-E49D47462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43311" cy="763843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43919EB-D404-8D42-9672-E64C43C8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21"/>
            <a:ext cx="10515600" cy="1288113"/>
          </a:xfrm>
        </p:spPr>
        <p:txBody>
          <a:bodyPr/>
          <a:lstStyle/>
          <a:p>
            <a:pPr algn="ctr"/>
            <a:r>
              <a:rPr lang="sr-Latn-RS" b="1">
                <a:latin typeface="Bahnschrift Light" panose="020B0502040204020203" pitchFamily="34" charset="0"/>
              </a:rPr>
              <a:t>KALDERA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8AA856E-BC3F-C145-84A5-5C30F09A2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055813"/>
            <a:ext cx="10515600" cy="4351338"/>
          </a:xfrm>
        </p:spPr>
        <p:txBody>
          <a:bodyPr/>
          <a:lstStyle/>
          <a:p>
            <a:r>
              <a:rPr lang="sr-Latn-RS"/>
              <a:t>- geološki oblik koji nastaje urušavanjem vulkana</a:t>
            </a:r>
            <a:endParaRPr lang="hr-HR"/>
          </a:p>
          <a:p>
            <a:r>
              <a:rPr lang="sr-Latn-RS"/>
              <a:t>- Jezero Crater - nacionalni park u Oregonu-</a:t>
            </a:r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B04BBAE2-16DC-0148-B287-3F7259F87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44" y="3456276"/>
            <a:ext cx="5134346" cy="345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0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3BC497-3A1D-FA41-8D54-9AAFBF83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04999FBD-7F37-4A48-9CEF-FC15354A8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41218" y="0"/>
            <a:ext cx="12580423" cy="6858000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43DE7E46-C3D6-2545-BD74-92A3854E9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661" y="454190"/>
            <a:ext cx="6150841" cy="4098959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F730B128-021F-9143-905A-72B7DFF7F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839" y="2927597"/>
            <a:ext cx="5616121" cy="374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74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8">
            <a:extLst>
              <a:ext uri="{FF2B5EF4-FFF2-40B4-BE49-F238E27FC236}">
                <a16:creationId xmlns:a16="http://schemas.microsoft.com/office/drawing/2014/main" id="{87B9B885-E842-C343-AC48-5D1D9B9B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314" y="-68654"/>
            <a:ext cx="12560628" cy="699530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B93FE5A-A99C-D64D-9F39-0237CAA77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r-Latn-RS" b="1">
                <a:latin typeface="Bahnschrift Light" panose="020B0502040204020203" pitchFamily="34" charset="0"/>
              </a:rPr>
              <a:t>PRESJEK KOKOSA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A2FC92C-6B5D-EF45-BDD2-4C67B0153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/>
              <a:t>-kokos je drvenasta biljka iz porodice palmi</a:t>
            </a:r>
            <a:endParaRPr lang="hr-HR"/>
          </a:p>
          <a:p>
            <a:r>
              <a:rPr lang="sr-Latn-RS"/>
              <a:t>-nalazimo ga na obalama i otocima Tihog i Indijskog oceana</a:t>
            </a:r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AC754FF1-24E8-3F44-B003-48681F8E5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3" y="2822854"/>
            <a:ext cx="5084123" cy="3354109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AFC47439-7F10-BE4D-ABD2-D738916B1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96540"/>
            <a:ext cx="4884964" cy="1329796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AE39252D-F3F9-4D42-BDBA-8B9B5D361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038" y="4499908"/>
            <a:ext cx="4662302" cy="1612379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39ADF88-4A46-0C4C-8101-0ED5846936BF}"/>
              </a:ext>
            </a:extLst>
          </p:cNvPr>
          <p:cNvSpPr txBox="1"/>
          <p:nvPr/>
        </p:nvSpPr>
        <p:spPr>
          <a:xfrm>
            <a:off x="5326578" y="5978469"/>
            <a:ext cx="504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 sz="2400" dirty="0"/>
              <a:t>Ako mu je središte u točki (0,0)</a:t>
            </a:r>
            <a:endParaRPr lang="sr-Latn-RS" sz="2400" dirty="0"/>
          </a:p>
        </p:txBody>
      </p:sp>
    </p:spTree>
    <p:extLst>
      <p:ext uri="{BB962C8B-B14F-4D97-AF65-F5344CB8AC3E}">
        <p14:creationId xmlns:p14="http://schemas.microsoft.com/office/powerpoint/2010/main" val="3171520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5C17C8-CA5C-C64D-96A9-AE000FD6E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9DC7EC61-F169-7B4B-8018-2D3052AC4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4107" y="0"/>
            <a:ext cx="12600214" cy="6858000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02ADF8F4-F284-494D-B295-2B782C244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043" y="435635"/>
            <a:ext cx="6076620" cy="3418099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A3BD088A-7FCE-B341-B369-E0696CD03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211" y="1046454"/>
            <a:ext cx="5344391" cy="416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08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10">
            <a:extLst>
              <a:ext uri="{FF2B5EF4-FFF2-40B4-BE49-F238E27FC236}">
                <a16:creationId xmlns:a16="http://schemas.microsoft.com/office/drawing/2014/main" id="{CCB9C58D-303E-CC4A-84B6-0394805E8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45943" y="-493434"/>
            <a:ext cx="12216796" cy="784486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39EA953-7A6A-B644-AF6F-6F82E3F2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76722" y="25562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6000" b="1">
                <a:latin typeface="Bahnschrift Light" panose="020B0502040204020203" pitchFamily="34" charset="0"/>
              </a:rPr>
              <a:t>PRESJEK LUKA </a:t>
            </a:r>
            <a:endParaRPr lang="sr-Latn-RS" sz="6000" b="1">
              <a:latin typeface="Bahnschrift Light" panose="020B0502040204020203" pitchFamily="34" charset="0"/>
            </a:endParaRPr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FFAF7A43-F193-E544-8465-701A670F34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147" y="1555946"/>
            <a:ext cx="6202808" cy="4936929"/>
          </a:xfr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B318E91A-ACFC-394B-9105-277D0AD3927D}"/>
              </a:ext>
            </a:extLst>
          </p:cNvPr>
          <p:cNvSpPr txBox="1"/>
          <p:nvPr/>
        </p:nvSpPr>
        <p:spPr>
          <a:xfrm>
            <a:off x="570643" y="19430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S(0.0)</a:t>
            </a:r>
            <a:endParaRPr lang="sr-Latn-RS"/>
          </a:p>
        </p:txBody>
      </p:sp>
      <p:pic>
        <p:nvPicPr>
          <p:cNvPr id="11" name="Slika 11">
            <a:extLst>
              <a:ext uri="{FF2B5EF4-FFF2-40B4-BE49-F238E27FC236}">
                <a16:creationId xmlns:a16="http://schemas.microsoft.com/office/drawing/2014/main" id="{78F22F72-9B12-F546-AF60-85DB5DA35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865" y="1069277"/>
            <a:ext cx="4678854" cy="466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9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BE51C7-8BA4-774F-9DF6-726FFAB16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5DCD940E-2640-2B42-AFB8-95F004D2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76315" cy="6858000"/>
          </a:xfr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8075735C-30D1-C548-9B83-8FC91A45E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667" y="3044749"/>
            <a:ext cx="5325135" cy="3562388"/>
          </a:xfrm>
          <a:prstGeom prst="rect">
            <a:avLst/>
          </a:prstGeo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7EB61A9D-5F25-4C4D-94AC-4EF3F0550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234" y="345449"/>
            <a:ext cx="5762627" cy="418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70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CF054EEF-68A9-E046-B432-4C14D9E80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650" y="-736643"/>
            <a:ext cx="13693102" cy="7700406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A387BDB-FA37-4C42-82BC-79C6D675A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28" y="4635700"/>
            <a:ext cx="10515600" cy="1119749"/>
          </a:xfrm>
        </p:spPr>
        <p:txBody>
          <a:bodyPr/>
          <a:lstStyle/>
          <a:p>
            <a:r>
              <a:rPr lang="hr-HR"/>
              <a:t>Opseg kruga</a:t>
            </a:r>
            <a:endParaRPr lang="sr-Latn-RS"/>
          </a:p>
        </p:txBody>
      </p:sp>
      <p:pic>
        <p:nvPicPr>
          <p:cNvPr id="4" name="Slika 4">
            <a:extLst>
              <a:ext uri="{FF2B5EF4-FFF2-40B4-BE49-F238E27FC236}">
                <a16:creationId xmlns:a16="http://schemas.microsoft.com/office/drawing/2014/main" id="{95C45F5B-5BF7-6943-B690-241334A65A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887" y="-214816"/>
            <a:ext cx="8498279" cy="3888251"/>
          </a:xfrm>
        </p:spPr>
      </p:pic>
      <p:sp>
        <p:nvSpPr>
          <p:cNvPr id="6" name="Elipsa 5">
            <a:extLst>
              <a:ext uri="{FF2B5EF4-FFF2-40B4-BE49-F238E27FC236}">
                <a16:creationId xmlns:a16="http://schemas.microsoft.com/office/drawing/2014/main" id="{9B5BF92A-4949-4245-AD66-79CF48D9EDEF}"/>
              </a:ext>
            </a:extLst>
          </p:cNvPr>
          <p:cNvSpPr/>
          <p:nvPr/>
        </p:nvSpPr>
        <p:spPr>
          <a:xfrm>
            <a:off x="8094802" y="-1261753"/>
            <a:ext cx="4328556" cy="22511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/>
              <a:t>Kružni vijenacK</a:t>
            </a:r>
            <a:r>
              <a:rPr lang="hr-HR" sz="3200" b="1">
                <a:solidFill>
                  <a:schemeClr val="tx1"/>
                </a:solidFill>
              </a:rPr>
              <a:t>kružni vijenac</a:t>
            </a:r>
            <a:endParaRPr lang="sr-Latn-RS" sz="3200" b="1"/>
          </a:p>
        </p:txBody>
      </p:sp>
      <p:pic>
        <p:nvPicPr>
          <p:cNvPr id="7" name="Slika 7">
            <a:extLst>
              <a:ext uri="{FF2B5EF4-FFF2-40B4-BE49-F238E27FC236}">
                <a16:creationId xmlns:a16="http://schemas.microsoft.com/office/drawing/2014/main" id="{5B234308-5D72-9C4B-97EC-987939E6D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73" b="7041"/>
          <a:stretch/>
        </p:blipFill>
        <p:spPr>
          <a:xfrm>
            <a:off x="8758053" y="890342"/>
            <a:ext cx="3839751" cy="2771402"/>
          </a:xfrm>
          <a:prstGeom prst="rect">
            <a:avLst/>
          </a:prstGeom>
        </p:spPr>
      </p:pic>
      <p:pic>
        <p:nvPicPr>
          <p:cNvPr id="8" name="Slika 8">
            <a:extLst>
              <a:ext uri="{FF2B5EF4-FFF2-40B4-BE49-F238E27FC236}">
                <a16:creationId xmlns:a16="http://schemas.microsoft.com/office/drawing/2014/main" id="{9366409A-1B02-EE4B-9ABC-E4DE1A151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6266" y="3661744"/>
            <a:ext cx="4328556" cy="3067662"/>
          </a:xfrm>
          <a:prstGeom prst="rect">
            <a:avLst/>
          </a:prstGeom>
        </p:spPr>
      </p:pic>
      <p:cxnSp>
        <p:nvCxnSpPr>
          <p:cNvPr id="3" name="Poveznik: kutno 2">
            <a:extLst>
              <a:ext uri="{FF2B5EF4-FFF2-40B4-BE49-F238E27FC236}">
                <a16:creationId xmlns:a16="http://schemas.microsoft.com/office/drawing/2014/main" id="{83FB351D-84CB-724B-AAAF-85A7E31F78C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301341" y="3878036"/>
            <a:ext cx="1504454" cy="135085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01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25AC2-E81F-A240-A7AF-0D3A48291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78" y="-1325563"/>
            <a:ext cx="10515600" cy="1325563"/>
          </a:xfrm>
        </p:spPr>
        <p:txBody>
          <a:bodyPr/>
          <a:lstStyle/>
          <a:p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322871-10D1-8F4C-9F38-9799115734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61068" y="409907"/>
                <a:ext cx="9287932" cy="2691530"/>
              </a:xfrm>
            </p:spPr>
            <p:txBody>
              <a:bodyPr>
                <a:noAutofit/>
              </a:bodyPr>
              <a:lstStyle/>
              <a:p>
                <a:r>
                  <a:rPr lang="en-GB" sz="2400" dirty="0"/>
                  <a:t>Z</a:t>
                </a:r>
                <a:r>
                  <a:rPr lang="en-HR" sz="2400" dirty="0"/>
                  <a:t>jenica može biti i nekoncentrična sa šarenicom</a:t>
                </a:r>
              </a:p>
              <a:p>
                <a:r>
                  <a:rPr lang="en-HR" sz="2400" dirty="0"/>
                  <a:t>-&gt;&gt;formula koja skalira točke duž kruga ovisno o kutu :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hr-HR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H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𝛼𝛽</m:t>
                        </m:r>
                      </m:e>
                    </m:rad>
                  </m:oMath>
                </a14:m>
                <a:r>
                  <a:rPr lang="en-HR" sz="2400" dirty="0"/>
                  <a:t> +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H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HR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𝛼𝛽</m:t>
                            </m:r>
                          </m:e>
                          <m:sup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HR" sz="2400" dirty="0"/>
              </a:p>
              <a:p>
                <a14:m>
                  <m:oMath xmlns:m="http://schemas.openxmlformats.org/officeDocument/2006/math">
                    <m:r>
                      <a:rPr lang="en-H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sz="2400" dirty="0"/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HR" sz="2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r-HR" sz="2400" b="0" i="1" dirty="0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hr-HR" sz="2400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  <m:sup>
                        <m:r>
                          <a:rPr lang="hr-HR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HR" sz="2400" dirty="0"/>
              </a:p>
              <a:p>
                <a14:m>
                  <m:oMath xmlns:m="http://schemas.openxmlformats.org/officeDocument/2006/math">
                    <m:r>
                      <a:rPr lang="en-HR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unc>
                      <m:funcPr>
                        <m:ctrlP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hr-HR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hr-H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𝑎𝑟𝑐𝑡𝑎𝑛</m:t>
                        </m:r>
                        <m:f>
                          <m:fPr>
                            <m:ctrlPr>
                              <a:rPr lang="hr-HR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e>
                              <m:sub>
                                <m:r>
                                  <a:rPr lang="hr-HR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</m:e>
                    </m:func>
                    <m:r>
                      <a:rPr lang="hr-H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 </m:t>
                    </m:r>
                    <m:r>
                      <a:rPr lang="el-G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hr-H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HR" sz="2400" dirty="0"/>
              </a:p>
              <a:p>
                <a:endParaRPr lang="en-HR" sz="2400" dirty="0"/>
              </a:p>
              <a:p>
                <a:endParaRPr lang="en-HR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E322871-10D1-8F4C-9F38-9799115734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1068" y="409907"/>
                <a:ext cx="9287932" cy="2691530"/>
              </a:xfrm>
              <a:blipFill>
                <a:blip r:embed="rId3"/>
                <a:stretch>
                  <a:fillRect l="-819" t="-2817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6F7EE4-D418-DB4D-8BB5-00E9C6CA21D1}"/>
                  </a:ext>
                </a:extLst>
              </p:cNvPr>
              <p:cNvSpPr txBox="1"/>
              <p:nvPr/>
            </p:nvSpPr>
            <p:spPr>
              <a:xfrm>
                <a:off x="4896621" y="3664116"/>
                <a:ext cx="6152379" cy="2337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R</a:t>
                </a:r>
                <a:r>
                  <a:rPr lang="en-HR" sz="2400" dirty="0"/>
                  <a:t>elativni pomak centra zjenice od centra šarenice =&gt;&gt;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HR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2400" dirty="0"/>
                  <a:t>r’ =&gt;</a:t>
                </a:r>
                <a:r>
                  <a:rPr lang="en-GB" sz="2400" dirty="0" err="1"/>
                  <a:t>udaljenostizmeđu</a:t>
                </a:r>
                <a:r>
                  <a:rPr lang="en-GB" sz="2400" dirty="0"/>
                  <a:t> centra </a:t>
                </a:r>
                <a:r>
                  <a:rPr lang="en-GB" sz="2400" dirty="0" err="1"/>
                  <a:t>zjeniceigranicešarenice</a:t>
                </a:r>
                <a:r>
                  <a:rPr lang="en-GB" sz="2400" dirty="0"/>
                  <a:t> s </a:t>
                </a:r>
                <a:r>
                  <a:rPr lang="en-GB" sz="2400" dirty="0" err="1"/>
                  <a:t>bjeloočnicomna</a:t>
                </a:r>
                <a:r>
                  <a:rPr lang="en-GB" sz="2400" dirty="0"/>
                  <a:t> kutu </a:t>
                </a:r>
                <a14:m>
                  <m:oMath xmlns:m="http://schemas.openxmlformats.org/officeDocument/2006/math"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</m:oMath>
                </a14:m>
                <a:r>
                  <a:rPr lang="en-HR" sz="2400" dirty="0"/>
                  <a:t> uzduž područja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H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HR" sz="2400" dirty="0"/>
                  <a:t> =&gt; polumjer šarenice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76F7EE4-D418-DB4D-8BB5-00E9C6CA2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6621" y="3664116"/>
                <a:ext cx="6152379" cy="2337499"/>
              </a:xfrm>
              <a:prstGeom prst="rect">
                <a:avLst/>
              </a:prstGeom>
              <a:blipFill>
                <a:blip r:embed="rId4"/>
                <a:stretch>
                  <a:fillRect l="-1235" t="-2162" b="-4865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369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hlinkClick r:id="rId2"/>
            <a:extLst>
              <a:ext uri="{FF2B5EF4-FFF2-40B4-BE49-F238E27FC236}">
                <a16:creationId xmlns:a16="http://schemas.microsoft.com/office/drawing/2014/main" id="{1DCCCD77-A0D1-E545-AEF2-ABE3FEE10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654643" cy="7054891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B6B5D46-3D5E-EB4A-A787-9AE7D830D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4556"/>
            <a:ext cx="10515600" cy="1325563"/>
          </a:xfrm>
        </p:spPr>
        <p:txBody>
          <a:bodyPr/>
          <a:lstStyle/>
          <a:p>
            <a:pPr algn="ctr"/>
            <a:r>
              <a:rPr lang="hr-HR"/>
              <a:t>IZVORI :</a:t>
            </a:r>
            <a:endParaRPr lang="sr-Latn-R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2630EBF-FBE6-EE4C-AA47-D515F78AE8C4}"/>
              </a:ext>
            </a:extLst>
          </p:cNvPr>
          <p:cNvSpPr txBox="1"/>
          <p:nvPr/>
        </p:nvSpPr>
        <p:spPr>
          <a:xfrm>
            <a:off x="1357188" y="1905506"/>
            <a:ext cx="94776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Latn-RS" sz="3200">
                <a:hlinkClick r:id="rId2"/>
              </a:rPr>
              <a:t>https://hr.history-hub.com/sto-je-vulkanska-kaldera</a:t>
            </a:r>
            <a:endParaRPr lang="hr-HR" sz="3200"/>
          </a:p>
          <a:p>
            <a:pPr algn="l"/>
            <a:r>
              <a:rPr lang="sr-Latn-RS" sz="3200">
                <a:hlinkClick r:id="rId4"/>
              </a:rPr>
              <a:t>https://ju-priroda.hr/2017/08/morski-jezinci/</a:t>
            </a:r>
            <a:endParaRPr lang="hr-HR" sz="3200"/>
          </a:p>
          <a:p>
            <a:pPr algn="l"/>
            <a:r>
              <a:rPr lang="sr-Latn-RS" sz="3200">
                <a:hlinkClick r:id="rId5"/>
              </a:rPr>
              <a:t>https://hrv.agromassidayu.com/stroenie-vulkanov-vidi-i-tipi-vulkanov-chto-takoe-krater-vulkana-news-492734</a:t>
            </a:r>
            <a:endParaRPr lang="hr-HR" sz="3200"/>
          </a:p>
          <a:p>
            <a:pPr algn="l"/>
            <a:r>
              <a:rPr lang="sr-Latn-RS" sz="3200">
                <a:hlinkClick r:id="rId6"/>
              </a:rPr>
              <a:t>http://physics.mef.hr/Predavanja/seminar_optika/main1b.html</a:t>
            </a:r>
            <a:endParaRPr lang="sr-Latn-RS" sz="3200"/>
          </a:p>
        </p:txBody>
      </p:sp>
    </p:spTree>
    <p:extLst>
      <p:ext uri="{BB962C8B-B14F-4D97-AF65-F5344CB8AC3E}">
        <p14:creationId xmlns:p14="http://schemas.microsoft.com/office/powerpoint/2010/main" val="495193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4E6AD4E2-0E4B-8649-9A9C-0C37901C38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3AFE6457-B786-AD4A-94CE-91CBA57B6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6443" y="2925742"/>
            <a:ext cx="10515600" cy="1325563"/>
          </a:xfrm>
        </p:spPr>
        <p:txBody>
          <a:bodyPr/>
          <a:lstStyle/>
          <a:p>
            <a:pPr algn="ctr"/>
            <a:r>
              <a:rPr lang="hr-HR"/>
              <a:t>HVALA VAM NA PAŽNJI!!</a:t>
            </a:r>
            <a:endParaRPr lang="sr-Latn-R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10EAF85-2C71-6043-A1F8-709465FF9A18}"/>
              </a:ext>
            </a:extLst>
          </p:cNvPr>
          <p:cNvSpPr txBox="1"/>
          <p:nvPr/>
        </p:nvSpPr>
        <p:spPr>
          <a:xfrm>
            <a:off x="4410941" y="4485161"/>
            <a:ext cx="7501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r-HR"/>
              <a:t>Izradili:  Ivana Vitori,</a:t>
            </a:r>
          </a:p>
          <a:p>
            <a:pPr algn="l"/>
            <a:r>
              <a:rPr lang="hr-HR"/>
              <a:t>Mihael Miolović,</a:t>
            </a:r>
          </a:p>
          <a:p>
            <a:pPr algn="l"/>
            <a:r>
              <a:rPr lang="hr-HR"/>
              <a:t>Stela šimunov i </a:t>
            </a:r>
          </a:p>
          <a:p>
            <a:pPr algn="l"/>
            <a:r>
              <a:rPr lang="hr-HR"/>
              <a:t>Gabriela Božanić 3.A</a:t>
            </a:r>
          </a:p>
        </p:txBody>
      </p:sp>
    </p:spTree>
    <p:extLst>
      <p:ext uri="{BB962C8B-B14F-4D97-AF65-F5344CB8AC3E}">
        <p14:creationId xmlns:p14="http://schemas.microsoft.com/office/powerpoint/2010/main" val="64509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338000" b="-9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E3BEE0DB-6B50-944C-8134-4D089AD0C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613377" y="-2613377"/>
            <a:ext cx="6965245" cy="12192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96C64-82F4-6C45-A873-86596DB1C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7" name="Picture 6" descr="A close up of an eye&#10;&#10;Description automatically generated">
            <a:extLst>
              <a:ext uri="{FF2B5EF4-FFF2-40B4-BE49-F238E27FC236}">
                <a16:creationId xmlns:a16="http://schemas.microsoft.com/office/drawing/2014/main" id="{E39B0789-8B18-384C-8EC4-5D5F78737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497" y="173640"/>
            <a:ext cx="4521200" cy="283210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671DFE1A-1E30-E542-AB17-60184BC0A9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09" t="1073" r="11494" b="29655"/>
          <a:stretch/>
        </p:blipFill>
        <p:spPr>
          <a:xfrm>
            <a:off x="798816" y="3751582"/>
            <a:ext cx="4340772" cy="2932778"/>
          </a:xfrm>
          <a:prstGeom prst="rect">
            <a:avLst/>
          </a:prstGeom>
        </p:spPr>
      </p:pic>
      <p:pic>
        <p:nvPicPr>
          <p:cNvPr id="13" name="Picture 12" descr="A close up of an eye&#10;&#10;Description automatically generated">
            <a:extLst>
              <a:ext uri="{FF2B5EF4-FFF2-40B4-BE49-F238E27FC236}">
                <a16:creationId xmlns:a16="http://schemas.microsoft.com/office/drawing/2014/main" id="{C9FFEE4B-EA49-B848-83E2-39ACC8988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6623" y="1452045"/>
            <a:ext cx="5936561" cy="34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F2C16-260E-7E41-B2E6-B20255AD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7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x-none" sz="6000" dirty="0">
                <a:latin typeface="American Typewriter" panose="02090604020004020304" pitchFamily="18" charset="77"/>
              </a:rPr>
              <a:t>PRESJEK NARANČE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676D4DE-02DA-EE4A-A0BE-CFA3649F3C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309511" y="1778808"/>
                <a:ext cx="6613362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=2,5 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hr-HR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r-HR" b="0" i="1" smtClean="0">
                        <a:latin typeface="Cambria Math" panose="02040503050406030204" pitchFamily="18" charset="0"/>
                      </a:rPr>
                      <m:t>=3 </m:t>
                    </m:r>
                    <m:r>
                      <a:rPr lang="hr-HR" b="0" i="1" smtClean="0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endParaRPr lang="hr-HR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𝑜𝑜𝑐</m:t>
                        </m:r>
                      </m:sub>
                    </m:sSub>
                    <m:sSup>
                      <m:sSup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−3)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dirty="0"/>
                  <a:t>=9</a:t>
                </a:r>
              </a:p>
              <a:p>
                <a:r>
                  <a:rPr lang="en-HR" dirty="0"/>
                  <a:t>-&gt;&gt;površina glavnog presjeka </a:t>
                </a:r>
              </a:p>
              <a:p>
                <a:pPr marL="0" indent="0">
                  <a:buNone/>
                </a:pPr>
                <a:r>
                  <a:rPr lang="en-HR" dirty="0"/>
                  <a:t>naranče je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H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hr-HR" dirty="0">
                  <a:ea typeface="Cambria Math" panose="02040503050406030204" pitchFamily="18" charset="0"/>
                </a:endParaRPr>
              </a:p>
              <a:p>
                <a:r>
                  <a:rPr lang="en-HR" dirty="0"/>
                  <a:t>-&gt; oplošje naranče je 4</a:t>
                </a:r>
                <a14:m>
                  <m:oMath xmlns:m="http://schemas.openxmlformats.org/officeDocument/2006/math">
                    <m:r>
                      <a:rPr lang="en-H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  <m:sSup>
                      <m:sSupPr>
                        <m:ctrlPr>
                          <a:rPr lang="en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hr-H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H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hr-HR" dirty="0">
                  <a:ea typeface="Cambria Math" panose="02040503050406030204" pitchFamily="18" charset="0"/>
                </a:endParaRPr>
              </a:p>
              <a:p>
                <a:endParaRPr lang="en-HR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676D4DE-02DA-EE4A-A0BE-CFA3649F3C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09511" y="1778808"/>
                <a:ext cx="6613362" cy="4351338"/>
              </a:xfrm>
              <a:blipFill>
                <a:blip r:embed="rId3"/>
                <a:stretch>
                  <a:fillRect l="-1919" t="-2041"/>
                </a:stretch>
              </a:blipFill>
            </p:spPr>
            <p:txBody>
              <a:bodyPr/>
              <a:lstStyle/>
              <a:p>
                <a:r>
                  <a:rPr lang="x-non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D519A720-0762-804B-8D3F-50E44AB645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48" b="18024"/>
          <a:stretch/>
        </p:blipFill>
        <p:spPr>
          <a:xfrm>
            <a:off x="6613362" y="1351285"/>
            <a:ext cx="4269127" cy="54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02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44FAF-8DC1-C64F-9123-74B54E80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9" name="Content Placeholder 8" descr="A pile of oranges&#10;&#10;Description automatically generated with medium confidence">
            <a:extLst>
              <a:ext uri="{FF2B5EF4-FFF2-40B4-BE49-F238E27FC236}">
                <a16:creationId xmlns:a16="http://schemas.microsoft.com/office/drawing/2014/main" id="{BAA2553A-7FE3-2E46-B346-0DB817249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9319" y="94191"/>
            <a:ext cx="5905125" cy="3704696"/>
          </a:xfrm>
        </p:spPr>
      </p:pic>
      <p:pic>
        <p:nvPicPr>
          <p:cNvPr id="11" name="Picture 10" descr="A picture containing food, indoor, different, orange&#10;&#10;Description automatically generated">
            <a:extLst>
              <a:ext uri="{FF2B5EF4-FFF2-40B4-BE49-F238E27FC236}">
                <a16:creationId xmlns:a16="http://schemas.microsoft.com/office/drawing/2014/main" id="{7768642A-874D-434E-AEBD-A46D3EF4F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201333"/>
            <a:ext cx="4399844" cy="439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35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>
            <a:extLst>
              <a:ext uri="{FF2B5EF4-FFF2-40B4-BE49-F238E27FC236}">
                <a16:creationId xmlns:a16="http://schemas.microsoft.com/office/drawing/2014/main" id="{B8012EC4-310F-F74C-9E20-D4FE45AA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4550"/>
            <a:ext cx="12376315" cy="8021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C3DDF5-1B31-2148-A93B-D2971E2F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083" y="1459881"/>
            <a:ext cx="10515600" cy="1325563"/>
          </a:xfrm>
        </p:spPr>
        <p:txBody>
          <a:bodyPr>
            <a:normAutofit/>
          </a:bodyPr>
          <a:lstStyle/>
          <a:p>
            <a:r>
              <a:rPr lang="x-none" sz="6000" b="1" dirty="0">
                <a:latin typeface="Bahnschrift Light" panose="02000000000000000000" pitchFamily="2" charset="0"/>
                <a:ea typeface="Bahnschrift Light" panose="02000000000000000000" pitchFamily="2" charset="0"/>
              </a:rPr>
              <a:t>DUPLJA U DRVETU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9716F3-EC3B-184F-A8B6-91BCA9A142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8086" y="3306128"/>
                <a:ext cx="3281053" cy="4605887"/>
              </a:xfrm>
            </p:spPr>
            <p:txBody>
              <a:bodyPr>
                <a:normAutofit/>
              </a:bodyPr>
              <a:lstStyle/>
              <a:p>
                <a:r>
                  <a:rPr lang="en-HR" sz="3200" dirty="0"/>
                  <a:t> r= 20cm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r-HR" sz="32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sz="3200" dirty="0"/>
                  <a:t>= 400</a:t>
                </a:r>
              </a:p>
              <a:p>
                <a:r>
                  <a:rPr lang="en-GB" sz="3200" dirty="0"/>
                  <a:t>O</a:t>
                </a:r>
                <a:r>
                  <a:rPr lang="en-HR" sz="3200" dirty="0"/>
                  <a:t>=2r</a:t>
                </a:r>
                <a14:m>
                  <m:oMath xmlns:m="http://schemas.openxmlformats.org/officeDocument/2006/math">
                    <m:r>
                      <a:rPr lang="en-H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HR" sz="3200" dirty="0"/>
              </a:p>
              <a:p>
                <a:r>
                  <a:rPr lang="en-HR" sz="3200" dirty="0"/>
                  <a:t>O=40</a:t>
                </a:r>
                <a14:m>
                  <m:oMath xmlns:m="http://schemas.openxmlformats.org/officeDocument/2006/math">
                    <m:r>
                      <a:rPr lang="en-HR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HR" sz="3200" dirty="0"/>
                  <a:t> cm</a:t>
                </a:r>
              </a:p>
              <a:p>
                <a:r>
                  <a:rPr lang="en-HR" sz="3200" dirty="0"/>
                  <a:t>O=125.6637 cm</a:t>
                </a:r>
              </a:p>
              <a:p>
                <a:endParaRPr lang="en-HR" sz="3200" dirty="0"/>
              </a:p>
              <a:p>
                <a:endParaRPr lang="en-HR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689716F3-EC3B-184F-A8B6-91BCA9A142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8086" y="3306128"/>
                <a:ext cx="3281053" cy="4605887"/>
              </a:xfrm>
              <a:blipFill>
                <a:blip r:embed="rId3"/>
                <a:stretch>
                  <a:fillRect l="-4275" t="-2778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723219-57F7-0C4C-93C5-3969D0BEC02C}"/>
                  </a:ext>
                </a:extLst>
              </p:cNvPr>
              <p:cNvSpPr txBox="1"/>
              <p:nvPr/>
            </p:nvSpPr>
            <p:spPr>
              <a:xfrm>
                <a:off x="5047912" y="3429000"/>
                <a:ext cx="3710139" cy="25991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3200" dirty="0"/>
                  <a:t>P=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H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HR" sz="32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3200" dirty="0"/>
                  <a:t>P=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H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hr-HR" sz="32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3200" dirty="0"/>
                  <a:t>P=400</a:t>
                </a:r>
                <a14:m>
                  <m:oMath xmlns:m="http://schemas.openxmlformats.org/officeDocument/2006/math">
                    <m:r>
                      <a:rPr lang="en-HR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r-HR" sz="32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hr-HR" sz="3200" dirty="0">
                    <a:ea typeface="Cambria Math" panose="02040503050406030204" pitchFamily="18" charset="0"/>
                  </a:rPr>
                  <a:t>P=1256.637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hr-HR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r-HR" sz="3200" dirty="0">
                  <a:ea typeface="Cambria Math" panose="02040503050406030204" pitchFamily="18" charset="0"/>
                </a:endParaRPr>
              </a:p>
              <a:p>
                <a:endParaRPr lang="en-HR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6723219-57F7-0C4C-93C5-3969D0BEC0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912" y="3429000"/>
                <a:ext cx="3710139" cy="2599173"/>
              </a:xfrm>
              <a:prstGeom prst="rect">
                <a:avLst/>
              </a:prstGeom>
              <a:blipFill>
                <a:blip r:embed="rId4"/>
                <a:stretch>
                  <a:fillRect l="-3612" t="-2347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186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>
            <a:extLst>
              <a:ext uri="{FF2B5EF4-FFF2-40B4-BE49-F238E27FC236}">
                <a16:creationId xmlns:a16="http://schemas.microsoft.com/office/drawing/2014/main" id="{30A80307-8A85-8141-B8E9-C35E5E732C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4738"/>
          </a:xfr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4CA8311-B977-824F-A779-53399C21F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5" name="Slika 5">
            <a:extLst>
              <a:ext uri="{FF2B5EF4-FFF2-40B4-BE49-F238E27FC236}">
                <a16:creationId xmlns:a16="http://schemas.microsoft.com/office/drawing/2014/main" id="{857FDF18-C772-E34B-8F11-2BEBB645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847" y="644670"/>
            <a:ext cx="6188900" cy="3798144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20E8E7E1-8369-FA45-A11F-7B0AFC8A6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00" y="1690688"/>
            <a:ext cx="4435187" cy="44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9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5">
            <a:extLst>
              <a:ext uri="{FF2B5EF4-FFF2-40B4-BE49-F238E27FC236}">
                <a16:creationId xmlns:a16="http://schemas.microsoft.com/office/drawing/2014/main" id="{4DD6AC8A-5620-894E-9EEF-5A67BC185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758052"/>
          </a:xfrm>
          <a:prstGeom prst="rect">
            <a:avLst/>
          </a:prstGeom>
        </p:spPr>
      </p:pic>
      <p:sp>
        <p:nvSpPr>
          <p:cNvPr id="16" name="Elipsa 15">
            <a:extLst>
              <a:ext uri="{FF2B5EF4-FFF2-40B4-BE49-F238E27FC236}">
                <a16:creationId xmlns:a16="http://schemas.microsoft.com/office/drawing/2014/main" id="{5C9A5288-4F30-4644-B73C-DA76B20036AD}"/>
              </a:ext>
            </a:extLst>
          </p:cNvPr>
          <p:cNvSpPr/>
          <p:nvPr/>
        </p:nvSpPr>
        <p:spPr>
          <a:xfrm>
            <a:off x="3981809" y="-759985"/>
            <a:ext cx="5137131" cy="19421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C18317-F22B-0046-AE39-7E62DCB65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949" y="-209844"/>
            <a:ext cx="11120849" cy="1776081"/>
          </a:xfrm>
        </p:spPr>
        <p:txBody>
          <a:bodyPr>
            <a:normAutofit/>
          </a:bodyPr>
          <a:lstStyle/>
          <a:p>
            <a:pPr algn="ctr"/>
            <a:r>
              <a:rPr lang="x-none" sz="6600" b="1" dirty="0">
                <a:latin typeface="Bahnschrift Light" panose="020B0502040204020203" pitchFamily="34" charset="0"/>
              </a:rPr>
              <a:t>DUGA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EC5230A-C531-0C48-804D-F3A0D4C0F2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95198" y="1449494"/>
                <a:ext cx="10515600" cy="4351338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=15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hr-HR" sz="20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=20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hr-HR" sz="2000" b="0" dirty="0"/>
              </a:p>
              <a:p>
                <a:endParaRPr lang="hr-HR" sz="2000" b="0"/>
              </a:p>
              <a:p>
                <a:r>
                  <a:rPr lang="hr-HR" sz="2000" b="0"/>
                  <a:t>-&gt;&gt;</a:t>
                </a:r>
                <a:r>
                  <a:rPr lang="hr-HR" sz="2000" b="0" dirty="0"/>
                  <a:t>površina polukruga (kružnog </a:t>
                </a:r>
                <a:r>
                  <a:rPr lang="hr-HR" sz="2000" b="0"/>
                  <a:t>vijenca)</a:t>
                </a:r>
              </a:p>
              <a:p>
                <a:endParaRPr lang="hr-HR" sz="2000" b="0" dirty="0"/>
              </a:p>
              <a:p>
                <a:r>
                  <a:rPr lang="hr-HR" sz="200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sup>
                            <m:r>
                              <a:rPr lang="hr-H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r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r-HR" sz="2000" b="0" i="0" smtClean="0">
                        <a:latin typeface="Cambria Math" panose="02040503050406030204" pitchFamily="18" charset="0"/>
                      </a:rPr>
                      <m:t> − </m:t>
                    </m:r>
                    <m:f>
                      <m:f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hr-H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hr-HR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hr-HR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hr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r-HR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r-HR" sz="2000" b="0" dirty="0"/>
              </a:p>
              <a:p>
                <a:r>
                  <a:rPr lang="hr-HR" sz="200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sz="2000" b="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HR" sz="2000" dirty="0"/>
                  <a:t> -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r-HR" sz="2000" b="0" dirty="0"/>
                  <a:t>)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HR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hr-HR" sz="2000" b="0" dirty="0"/>
                  <a:t>)</a:t>
                </a:r>
              </a:p>
              <a:p>
                <a:r>
                  <a:rPr lang="hr-HR" sz="200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sz="2000" b="0" dirty="0"/>
                  <a:t>(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0 −15</m:t>
                    </m:r>
                  </m:oMath>
                </a14:m>
                <a:r>
                  <a:rPr lang="hr-HR" sz="2000" b="0" dirty="0"/>
                  <a:t>) (</a:t>
                </a:r>
                <a14:m>
                  <m:oMath xmlns:m="http://schemas.openxmlformats.org/officeDocument/2006/math">
                    <m:r>
                      <a:rPr lang="hr-HR" sz="200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hr-HR" sz="2000" b="0" i="1" smtClean="0">
                        <a:latin typeface="Cambria Math" panose="02040503050406030204" pitchFamily="18" charset="0"/>
                      </a:rPr>
                      <m:t>0+15</m:t>
                    </m:r>
                  </m:oMath>
                </a14:m>
                <a:r>
                  <a:rPr lang="hr-HR" sz="2000" b="0" dirty="0"/>
                  <a:t>)</a:t>
                </a:r>
              </a:p>
              <a:p>
                <a:r>
                  <a:rPr lang="hr-HR" sz="200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hr-HR" sz="2000" b="0"/>
                  <a:t>*5*35</a:t>
                </a:r>
                <a:endParaRPr lang="hr-HR" sz="2000" b="0" dirty="0"/>
              </a:p>
              <a:p>
                <a:r>
                  <a:rPr lang="hr-HR" sz="2000" b="0" dirty="0"/>
                  <a:t>P=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r-HR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175</m:t>
                        </m:r>
                      </m:num>
                      <m:den>
                        <m:r>
                          <a:rPr lang="hr-HR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hr-H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p>
                      <m:sSupPr>
                        <m:ctrlPr>
                          <a:rPr lang="en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r-HR" sz="2000" b="0" dirty="0"/>
              </a:p>
              <a:p>
                <a:r>
                  <a:rPr lang="hr-HR" sz="2000" b="0" dirty="0">
                    <a:ea typeface="Cambria Math" panose="02040503050406030204" pitchFamily="18" charset="0"/>
                  </a:rPr>
                  <a:t>P=274.88936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H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hr-H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hr-HR" sz="2000" b="0" dirty="0"/>
              </a:p>
              <a:p>
                <a:endParaRPr lang="hr-HR" sz="2000" b="0" dirty="0"/>
              </a:p>
              <a:p>
                <a:endParaRPr lang="hr-HR" sz="2000" b="0" dirty="0"/>
              </a:p>
              <a:p>
                <a:endParaRPr lang="hr-HR" sz="2000" b="0" dirty="0"/>
              </a:p>
              <a:p>
                <a:endParaRPr lang="en-HR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5EC5230A-C531-0C48-804D-F3A0D4C0F2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95198" y="1449494"/>
                <a:ext cx="10515600" cy="4351338"/>
              </a:xfrm>
              <a:blipFill>
                <a:blip r:embed="rId3"/>
                <a:stretch>
                  <a:fillRect l="-522" t="-1261" b="-15826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B286A7E-56E4-5440-8C90-E441B181DCED}"/>
              </a:ext>
            </a:extLst>
          </p:cNvPr>
          <p:cNvCxnSpPr>
            <a:cxnSpLocks/>
          </p:cNvCxnSpPr>
          <p:nvPr/>
        </p:nvCxnSpPr>
        <p:spPr>
          <a:xfrm>
            <a:off x="3244035" y="1702083"/>
            <a:ext cx="106627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B0BA766-4139-054E-AAE5-4AF1084A79AF}"/>
              </a:ext>
            </a:extLst>
          </p:cNvPr>
          <p:cNvCxnSpPr>
            <a:cxnSpLocks/>
          </p:cNvCxnSpPr>
          <p:nvPr/>
        </p:nvCxnSpPr>
        <p:spPr>
          <a:xfrm flipV="1">
            <a:off x="3244035" y="2120438"/>
            <a:ext cx="1116436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97C80D-6963-BE46-AC42-5EEBDA81739D}"/>
                  </a:ext>
                </a:extLst>
              </p:cNvPr>
              <p:cNvSpPr txBox="1"/>
              <p:nvPr/>
            </p:nvSpPr>
            <p:spPr>
              <a:xfrm>
                <a:off x="4389461" y="1429269"/>
                <a:ext cx="28448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sz="2400" dirty="0"/>
                  <a:t>= 225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hr-HR" sz="24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H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hr-HR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HR" sz="2400" dirty="0"/>
                  <a:t>= 400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4="http://schemas.microsoft.com/office/drawing/2010/main" xmlns="" xmlns:a16="http://schemas.microsoft.com/office/drawing/2014/main" id="{FB97C80D-6963-BE46-AC42-5EEBDA817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461" y="1429269"/>
                <a:ext cx="2844800" cy="830997"/>
              </a:xfrm>
              <a:prstGeom prst="rect">
                <a:avLst/>
              </a:prstGeom>
              <a:blipFill>
                <a:blip r:embed="rId4"/>
                <a:stretch>
                  <a:fillRect l="-2784" t="-4380" b="-17518"/>
                </a:stretch>
              </a:blipFill>
            </p:spPr>
            <p:txBody>
              <a:bodyPr/>
              <a:lstStyle/>
              <a:p>
                <a:r>
                  <a:rPr lang="sr-Latn-R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>
            <a:extLst>
              <a:ext uri="{FF2B5EF4-FFF2-40B4-BE49-F238E27FC236}">
                <a16:creationId xmlns:a16="http://schemas.microsoft.com/office/drawing/2014/main" id="{223F1627-1917-9A46-832A-E104B90B745D}"/>
              </a:ext>
            </a:extLst>
          </p:cNvPr>
          <p:cNvSpPr/>
          <p:nvPr/>
        </p:nvSpPr>
        <p:spPr>
          <a:xfrm>
            <a:off x="6895594" y="1132070"/>
            <a:ext cx="338667" cy="89873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FFB87-F9C3-D841-9D3A-F8926924ECDA}"/>
              </a:ext>
            </a:extLst>
          </p:cNvPr>
          <p:cNvSpPr txBox="1"/>
          <p:nvPr/>
        </p:nvSpPr>
        <p:spPr>
          <a:xfrm>
            <a:off x="7510228" y="1449494"/>
            <a:ext cx="188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</a:t>
            </a:r>
            <a:r>
              <a:rPr lang="x-none" dirty="0"/>
              <a:t>ijele kružnice</a:t>
            </a:r>
          </a:p>
        </p:txBody>
      </p:sp>
      <p:pic>
        <p:nvPicPr>
          <p:cNvPr id="6" name="Slika 10">
            <a:extLst>
              <a:ext uri="{FF2B5EF4-FFF2-40B4-BE49-F238E27FC236}">
                <a16:creationId xmlns:a16="http://schemas.microsoft.com/office/drawing/2014/main" id="{ABB14EF5-0645-534D-A0BB-8B381F5A7E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31" r="3151" b="8487"/>
          <a:stretch/>
        </p:blipFill>
        <p:spPr>
          <a:xfrm>
            <a:off x="4717694" y="3596002"/>
            <a:ext cx="7194741" cy="306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91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24545FF1708A644AA01B0D45486E529" ma:contentTypeVersion="9" ma:contentTypeDescription="Stvaranje novog dokumenta." ma:contentTypeScope="" ma:versionID="a341511b65e3f37d1e78ea47b21b37f3">
  <xsd:schema xmlns:xsd="http://www.w3.org/2001/XMLSchema" xmlns:xs="http://www.w3.org/2001/XMLSchema" xmlns:p="http://schemas.microsoft.com/office/2006/metadata/properties" xmlns:ns2="6992e1fd-fd65-44c8-9891-eaa7f70d0541" targetNamespace="http://schemas.microsoft.com/office/2006/metadata/properties" ma:root="true" ma:fieldsID="a2edcf8a4a590518a64b7b8066c9d39e" ns2:_="">
    <xsd:import namespace="6992e1fd-fd65-44c8-9891-eaa7f70d05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92e1fd-fd65-44c8-9891-eaa7f70d05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A21B122-E1DB-4B55-83CA-D49BB60474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9AC92-5999-49AB-B81D-ADF99E47BC8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992e1fd-fd65-44c8-9891-eaa7f70d0541"/>
  </ds:schemaRefs>
</ds:datastoreItem>
</file>

<file path=customXml/itemProps3.xml><?xml version="1.0" encoding="utf-8"?>
<ds:datastoreItem xmlns:ds="http://schemas.openxmlformats.org/officeDocument/2006/customXml" ds:itemID="{B09C546A-77BA-4229-BB6D-776C3F07576A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252</Words>
  <Application>Microsoft Office PowerPoint</Application>
  <PresentationFormat>Široki zaslon</PresentationFormat>
  <Paragraphs>60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32" baseType="lpstr">
      <vt:lpstr>Office Theme</vt:lpstr>
      <vt:lpstr> KRUŽNICE NA PRIMJERIMA IZ BIOLOGIJE</vt:lpstr>
      <vt:lpstr>OKO</vt:lpstr>
      <vt:lpstr>PowerPoint prezentacija</vt:lpstr>
      <vt:lpstr>PowerPoint prezentacija</vt:lpstr>
      <vt:lpstr>PRESJEK NARANČE</vt:lpstr>
      <vt:lpstr>PowerPoint prezentacija</vt:lpstr>
      <vt:lpstr>DUPLJA U DRVETU</vt:lpstr>
      <vt:lpstr>PowerPoint prezentacija</vt:lpstr>
      <vt:lpstr>DUGA</vt:lpstr>
      <vt:lpstr>PowerPoint prezentacija</vt:lpstr>
      <vt:lpstr>PowerPoint prezentacija</vt:lpstr>
      <vt:lpstr>MORSKI JEŽINAC</vt:lpstr>
      <vt:lpstr>PowerPoint prezentacija</vt:lpstr>
      <vt:lpstr>PowerPoint prezentacija</vt:lpstr>
      <vt:lpstr>LOPOČ</vt:lpstr>
      <vt:lpstr>PowerPoint prezentacija</vt:lpstr>
      <vt:lpstr>SANTA CRUZOV DIVOVSKI LOPOČ</vt:lpstr>
      <vt:lpstr>PowerPoint prezentacija</vt:lpstr>
      <vt:lpstr>GODOVI/ PRESJEK STABLA</vt:lpstr>
      <vt:lpstr>PowerPoint prezentacija</vt:lpstr>
      <vt:lpstr>VULKANSKI KRATER</vt:lpstr>
      <vt:lpstr>PowerPoint prezentacija</vt:lpstr>
      <vt:lpstr>KALDERA</vt:lpstr>
      <vt:lpstr>PowerPoint prezentacija</vt:lpstr>
      <vt:lpstr>PRESJEK KOKOSA</vt:lpstr>
      <vt:lpstr>PowerPoint prezentacija</vt:lpstr>
      <vt:lpstr>PRESJEK LUKA </vt:lpstr>
      <vt:lpstr>PowerPoint prezentacija</vt:lpstr>
      <vt:lpstr>Opseg kruga</vt:lpstr>
      <vt:lpstr>IZVORI :</vt:lpstr>
      <vt:lpstr>HVALA VAM NA PAŽNJI!!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KRUŽNICE NA PRIMJERIMA IZ BIOLOGIJE</dc:title>
  <dc:creator>Tvrtko Božanić</dc:creator>
  <cp:lastModifiedBy>Nepoznati korisnik</cp:lastModifiedBy>
  <cp:revision>24</cp:revision>
  <dcterms:created xsi:type="dcterms:W3CDTF">2021-06-08T20:49:48Z</dcterms:created>
  <dcterms:modified xsi:type="dcterms:W3CDTF">2021-09-27T10:23:26Z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0x010100D24545FF1708A644AA01B0D45486E529</vt:lpwstr>
  </property>
</Properties>
</file>