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8" r:id="rId13"/>
    <p:sldId id="266" r:id="rId14"/>
    <p:sldId id="265" r:id="rId15"/>
    <p:sldId id="267" r:id="rId16"/>
    <p:sldId id="269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 varScale="1">
        <p:scale>
          <a:sx n="87" d="100"/>
          <a:sy n="87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9F1-8FF3-4617-8AC6-286477370C73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5DF-D494-436D-9823-29656CB279E3}" type="slidenum">
              <a:rPr lang="hr-HR" smtClean="0"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9F1-8FF3-4617-8AC6-286477370C73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5DF-D494-436D-9823-29656CB279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9F1-8FF3-4617-8AC6-286477370C73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5DF-D494-436D-9823-29656CB279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9F1-8FF3-4617-8AC6-286477370C73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5DF-D494-436D-9823-29656CB279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9F1-8FF3-4617-8AC6-286477370C73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5DF-D494-436D-9823-29656CB279E3}" type="slidenum">
              <a:rPr lang="hr-HR" smtClean="0"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9F1-8FF3-4617-8AC6-286477370C73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5DF-D494-436D-9823-29656CB279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9F1-8FF3-4617-8AC6-286477370C73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5DF-D494-436D-9823-29656CB279E3}" type="slidenum">
              <a:rPr lang="hr-HR" smtClean="0"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9F1-8FF3-4617-8AC6-286477370C73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5DF-D494-436D-9823-29656CB279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9F1-8FF3-4617-8AC6-286477370C73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5DF-D494-436D-9823-29656CB279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9F1-8FF3-4617-8AC6-286477370C73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5DF-D494-436D-9823-29656CB279E3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079F1-8FF3-4617-8AC6-286477370C73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5DF-D494-436D-9823-29656CB279E3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D079F1-8FF3-4617-8AC6-286477370C73}" type="datetimeFigureOut">
              <a:rPr lang="hr-HR" smtClean="0"/>
              <a:t>28.9.2021.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990A5DF-D494-436D-9823-29656CB279E3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xgevya63" TargetMode="Externa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Košarkaški teren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Petra Knežević i Matea Pocrnić, 3.a</a:t>
            </a:r>
          </a:p>
        </p:txBody>
      </p:sp>
    </p:spTree>
    <p:extLst>
      <p:ext uri="{BB962C8B-B14F-4D97-AF65-F5344CB8AC3E}">
        <p14:creationId xmlns:p14="http://schemas.microsoft.com/office/powerpoint/2010/main" val="785619157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</p:spPr>
            <p:txBody>
              <a:bodyPr>
                <a:normAutofit/>
              </a:bodyPr>
              <a:lstStyle/>
              <a:p>
                <a:r>
                  <a:rPr lang="hr-HR" dirty="0"/>
                  <a:t>„Kružnica kod slobodnog bacanja”</a:t>
                </a:r>
              </a:p>
              <a:p>
                <a:pPr marL="0" indent="0">
                  <a:buNone/>
                </a:pPr>
                <a:r>
                  <a:rPr lang="hr-HR" dirty="0"/>
                  <a:t>S(-82,0)</a:t>
                </a:r>
              </a:p>
              <a:p>
                <a:pPr marL="0" indent="0">
                  <a:buNone/>
                </a:pPr>
                <a:r>
                  <a:rPr lang="hr-HR" dirty="0"/>
                  <a:t>R=3,6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/>
                            </a:rPr>
                            <m:t>(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hr-HR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hr-H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+8,2</m:t>
                          </m:r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−0)</m:t>
                          </m:r>
                        </m:e>
                        <m:sup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3,6</m:t>
                          </m:r>
                        </m:e>
                        <m:sup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hr-H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r-HR" b="0" i="1" smtClean="0">
                        <a:solidFill>
                          <a:prstClr val="black"/>
                        </a:solidFill>
                        <a:latin typeface="Cambria Math"/>
                      </a:rPr>
                      <m:t>…</m:t>
                    </m:r>
                  </m:oMath>
                </a14:m>
                <a:r>
                  <a:rPr lang="hr-HR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+8,2)</m:t>
                        </m:r>
                      </m:e>
                      <m:sup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r-HR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hr-HR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r-HR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hr-HR" b="0" i="1" smtClean="0">
                        <a:solidFill>
                          <a:prstClr val="black"/>
                        </a:solidFill>
                        <a:latin typeface="Cambria Math"/>
                      </a:rPr>
                      <m:t>12,96</m:t>
                    </m:r>
                  </m:oMath>
                </a14:m>
                <a:endParaRPr lang="hr-HR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hr-HR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hr-HR" dirty="0">
                    <a:solidFill>
                      <a:prstClr val="black"/>
                    </a:solidFill>
                  </a:rPr>
                  <a:t>Točke w(-8.2, 1.8)</a:t>
                </a:r>
              </a:p>
              <a:p>
                <a:pPr marL="0" lvl="0" indent="0">
                  <a:buNone/>
                </a:pPr>
                <a:r>
                  <a:rPr lang="hr-HR" dirty="0">
                    <a:solidFill>
                      <a:prstClr val="black"/>
                    </a:solidFill>
                  </a:rPr>
                  <a:t>	z(-8.2, -1.8)</a:t>
                </a:r>
              </a:p>
              <a:p>
                <a:pPr marL="0" lvl="0" indent="0">
                  <a:buNone/>
                </a:pPr>
                <a:r>
                  <a:rPr lang="hr-HR" dirty="0">
                    <a:solidFill>
                      <a:prstClr val="black"/>
                    </a:solidFill>
                  </a:rPr>
                  <a:t>Pripadaju pravcu s…x=-8.2</a:t>
                </a:r>
              </a:p>
              <a:p>
                <a:pPr marL="0" lvl="0" indent="0">
                  <a:buNone/>
                </a:pPr>
                <a:endParaRPr lang="hr-HR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hr-HR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505475"/>
              </a:xfrm>
              <a:blipFill rotWithShape="1">
                <a:blip r:embed="rId2"/>
                <a:stretch>
                  <a:fillRect l="-1111" t="-7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29456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51520" y="2130552"/>
            <a:ext cx="2345377" cy="4243615"/>
          </a:xfrm>
        </p:spPr>
        <p:txBody>
          <a:bodyPr>
            <a:normAutofit/>
          </a:bodyPr>
          <a:lstStyle/>
          <a:p>
            <a:r>
              <a:rPr lang="hr-HR" sz="2500" dirty="0">
                <a:solidFill>
                  <a:srgbClr val="FF0000"/>
                </a:solidFill>
              </a:rPr>
              <a:t>CRVENO </a:t>
            </a:r>
            <a:r>
              <a:rPr lang="hr-HR" sz="2500" dirty="0"/>
              <a:t>- „REKET”</a:t>
            </a:r>
          </a:p>
          <a:p>
            <a:r>
              <a:rPr lang="hr-HR" sz="2500" dirty="0">
                <a:solidFill>
                  <a:srgbClr val="00B0F0"/>
                </a:solidFill>
              </a:rPr>
              <a:t>PLAVO</a:t>
            </a:r>
            <a:r>
              <a:rPr lang="hr-HR" sz="2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2500" dirty="0"/>
              <a:t>- „KRUŽNICA KOD SLOBODNOG BACANJA”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r="-6047" b="7160"/>
          <a:stretch/>
        </p:blipFill>
        <p:spPr bwMode="auto">
          <a:xfrm>
            <a:off x="4396748" y="526096"/>
            <a:ext cx="3888432" cy="55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lipsa 4"/>
          <p:cNvSpPr/>
          <p:nvPr/>
        </p:nvSpPr>
        <p:spPr>
          <a:xfrm>
            <a:off x="5730547" y="4293096"/>
            <a:ext cx="782149" cy="720080"/>
          </a:xfrm>
          <a:prstGeom prst="ellipse">
            <a:avLst/>
          </a:prstGeom>
          <a:solidFill>
            <a:srgbClr val="0000FF">
              <a:alpha val="5411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2497856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Odnosi pravaca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hr-HR" dirty="0"/>
                  <a:t>p…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𝑦</m:t>
                    </m:r>
                    <m:r>
                      <a:rPr lang="hr-H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r-H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hr-H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hr-HR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hr-HR" b="0" i="1" smtClean="0">
                        <a:latin typeface="Cambria Math"/>
                      </a:rPr>
                      <m:t>(</m:t>
                    </m:r>
                    <m:r>
                      <a:rPr lang="hr-HR" b="0" i="1" smtClean="0">
                        <a:latin typeface="Cambria Math"/>
                      </a:rPr>
                      <m:t>𝑥</m:t>
                    </m:r>
                    <m:r>
                      <a:rPr lang="hr-H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hr-HR" b="0" i="1" smtClean="0">
                        <a:latin typeface="Cambria Math"/>
                      </a:rPr>
                      <m:t>)</m:t>
                    </m:r>
                  </m:oMath>
                </a14:m>
                <a:endParaRPr lang="hr-H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hr-HR" b="0" i="1" smtClean="0">
                        <a:latin typeface="Cambria Math"/>
                      </a:rPr>
                      <m:t>…            </m:t>
                    </m:r>
                  </m:oMath>
                </a14:m>
                <a:r>
                  <a:rPr lang="hr-HR" dirty="0"/>
                  <a:t>točke  A(14, 7.5), C(-14, 7.5)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hr-HR" b="0" i="1" smtClean="0">
                        <a:latin typeface="Cambria Math"/>
                      </a:rPr>
                      <m:t>…</m:t>
                    </m:r>
                  </m:oMath>
                </a14:m>
                <a:r>
                  <a:rPr lang="hr-HR" dirty="0"/>
                  <a:t>            točke A(14, 7.5), B(14, -7.5)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hr-HR" dirty="0"/>
                  <a:t> okomit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hr-HR" dirty="0"/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hr-HR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hr-HR" b="0" i="1" smtClean="0">
                        <a:latin typeface="Cambria Math"/>
                      </a:rPr>
                      <m:t>…</m:t>
                    </m:r>
                  </m:oMath>
                </a14:m>
                <a:r>
                  <a:rPr lang="hr-HR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r-HR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hr-HR" i="1">
                        <a:solidFill>
                          <a:prstClr val="black"/>
                        </a:solidFill>
                        <a:latin typeface="Cambria Math"/>
                      </a:rPr>
                      <m:t>−7.5=</m:t>
                    </m:r>
                    <m:f>
                      <m:fPr>
                        <m:ctrlPr>
                          <a:rPr lang="hr-H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7.5</m:t>
                        </m:r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hr-H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7.5</m:t>
                        </m:r>
                      </m:num>
                      <m:den>
                        <m:r>
                          <a:rPr lang="hr-H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−14−14</m:t>
                        </m:r>
                      </m:den>
                    </m:f>
                    <m:d>
                      <m:dPr>
                        <m:ctrlPr>
                          <a:rPr lang="hr-H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−14</m:t>
                        </m:r>
                      </m:e>
                    </m:d>
                  </m:oMath>
                </a14:m>
                <a:endParaRPr lang="hr-HR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−28</m:t>
                      </m:r>
                      <m:r>
                        <a:rPr lang="hr-HR" b="0" i="1" smtClean="0">
                          <a:latin typeface="Cambria Math"/>
                        </a:rPr>
                        <m:t>𝑦</m:t>
                      </m:r>
                      <m:r>
                        <a:rPr lang="hr-HR" b="0" i="1" smtClean="0">
                          <a:latin typeface="Cambria Math"/>
                        </a:rPr>
                        <m:t>+210=0</m:t>
                      </m:r>
                    </m:oMath>
                  </m:oMathPara>
                </a14:m>
                <a:endParaRPr lang="hr-HR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𝑦</m:t>
                      </m:r>
                      <m:r>
                        <a:rPr lang="hr-HR" b="0" i="1" smtClean="0">
                          <a:latin typeface="Cambria Math"/>
                        </a:rPr>
                        <m:t>=7.5</m:t>
                      </m:r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		-pravac koji prolazi kroz y točku 7.5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hr-H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hr-HR" i="1">
                        <a:solidFill>
                          <a:prstClr val="black"/>
                        </a:solidFill>
                        <a:latin typeface="Cambria Math"/>
                      </a:rPr>
                      <m:t>…</m:t>
                    </m:r>
                  </m:oMath>
                </a14:m>
                <a:r>
                  <a:rPr lang="hr-HR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r-HR" i="1">
                        <a:solidFill>
                          <a:prstClr val="black"/>
                        </a:solidFill>
                        <a:latin typeface="Cambria Math"/>
                      </a:rPr>
                      <m:t>𝑦</m:t>
                    </m:r>
                    <m:r>
                      <a:rPr lang="hr-HR" i="1">
                        <a:solidFill>
                          <a:prstClr val="black"/>
                        </a:solidFill>
                        <a:latin typeface="Cambria Math"/>
                      </a:rPr>
                      <m:t>−7.5=</m:t>
                    </m:r>
                    <m:f>
                      <m:fPr>
                        <m:ctrlPr>
                          <a:rPr lang="hr-H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7.5−7.5</m:t>
                        </m:r>
                      </m:num>
                      <m:den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14−14</m:t>
                        </m:r>
                      </m:den>
                    </m:f>
                    <m:d>
                      <m:dPr>
                        <m:ctrlPr>
                          <a:rPr lang="hr-H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−14</m:t>
                        </m:r>
                      </m:e>
                    </m:d>
                  </m:oMath>
                </a14:m>
                <a:endParaRPr lang="hr-HR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hr-HR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15</m:t>
                      </m:r>
                      <m:r>
                        <a:rPr lang="hr-HR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hr-HR" i="1">
                          <a:solidFill>
                            <a:prstClr val="black"/>
                          </a:solidFill>
                          <a:latin typeface="Cambria Math"/>
                        </a:rPr>
                        <m:t>+210=0</m:t>
                      </m:r>
                    </m:oMath>
                  </m:oMathPara>
                </a14:m>
                <a:endParaRPr lang="hr-HR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/>
                        </a:rPr>
                        <m:t>𝑥</m:t>
                      </m:r>
                      <m:r>
                        <a:rPr lang="hr-HR" b="0" i="1" smtClean="0">
                          <a:latin typeface="Cambria Math"/>
                        </a:rPr>
                        <m:t>=14</m:t>
                      </m:r>
                    </m:oMath>
                  </m:oMathPara>
                </a14:m>
                <a:endParaRPr lang="hr-HR" b="0" dirty="0"/>
              </a:p>
              <a:p>
                <a:pPr marL="0" indent="0">
                  <a:buNone/>
                </a:pPr>
                <a:r>
                  <a:rPr lang="hr-HR" dirty="0"/>
                  <a:t>		-pravac koji prolazi kroz x točku 14</a:t>
                </a:r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500" b="-75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694422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229600" cy="990600"/>
          </a:xfrm>
        </p:spPr>
        <p:txBody>
          <a:bodyPr>
            <a:noAutofit/>
          </a:bodyPr>
          <a:lstStyle/>
          <a:p>
            <a:r>
              <a:rPr lang="hr-HR" sz="4500" dirty="0"/>
              <a:t>KRAJ!!</a:t>
            </a:r>
            <a:br>
              <a:rPr lang="hr-HR" sz="4500" dirty="0"/>
            </a:br>
            <a:r>
              <a:rPr lang="hr-HR" sz="4500" dirty="0"/>
              <a:t>HVALA NA POZORNOSTI!</a:t>
            </a:r>
          </a:p>
        </p:txBody>
      </p:sp>
    </p:spTree>
    <p:extLst>
      <p:ext uri="{BB962C8B-B14F-4D97-AF65-F5344CB8AC3E}">
        <p14:creationId xmlns:p14="http://schemas.microsoft.com/office/powerpoint/2010/main" val="3675219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Košarka je sport u kojem sudjeluju dva tima sastavljena od pet igrača </a:t>
            </a:r>
          </a:p>
          <a:p>
            <a:r>
              <a:rPr lang="hr-HR" dirty="0"/>
              <a:t>Cilj je ostvariti što više bodova ubacivanjem lopte kroz obruč koša pod organiziranim pravilima</a:t>
            </a:r>
          </a:p>
          <a:p>
            <a:r>
              <a:rPr lang="hr-HR" dirty="0"/>
              <a:t>1891. doktor James </a:t>
            </a:r>
            <a:r>
              <a:rPr lang="hr-HR" dirty="0" err="1"/>
              <a:t>Naismith</a:t>
            </a:r>
            <a:r>
              <a:rPr lang="hr-HR" dirty="0"/>
              <a:t>, kanadski liječnik, na tadašnjem Sveučilištu </a:t>
            </a:r>
            <a:r>
              <a:rPr lang="hr-HR" dirty="0" err="1"/>
              <a:t>McGill</a:t>
            </a:r>
            <a:r>
              <a:rPr lang="hr-HR" dirty="0"/>
              <a:t> osmislio je novu dvoransku igru s namjerom zadržavanja kondicije svojih učenika tijekom dugih zima</a:t>
            </a:r>
          </a:p>
          <a:p>
            <a:r>
              <a:rPr lang="sv-SE" dirty="0"/>
              <a:t>1892. </a:t>
            </a:r>
            <a:r>
              <a:rPr lang="hr-HR" dirty="0"/>
              <a:t>je počela ženska košarka </a:t>
            </a:r>
            <a:r>
              <a:rPr lang="sv-SE" dirty="0"/>
              <a:t>kada je Senda Berenson, profesorica tjelesnog odgoja prilagodila Naismithova pravila ženama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3390877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Dimenzije košarkaškog terena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28 m (dužina) × 15 m (širina) – standardna</a:t>
            </a:r>
          </a:p>
          <a:p>
            <a:r>
              <a:rPr lang="hr-HR" dirty="0"/>
              <a:t>29 m (dužina) × 15 metara (širina) – NBA liga</a:t>
            </a:r>
          </a:p>
          <a:p>
            <a:r>
              <a:rPr lang="hr-HR" dirty="0"/>
              <a:t>Dimenzije koša:</a:t>
            </a:r>
          </a:p>
          <a:p>
            <a:pPr marL="0" indent="0">
              <a:buNone/>
            </a:pPr>
            <a:r>
              <a:rPr lang="hr-HR" dirty="0"/>
              <a:t>	- 3.05 m (visina obruča)</a:t>
            </a:r>
          </a:p>
          <a:p>
            <a:pPr marL="0" indent="0">
              <a:buNone/>
            </a:pPr>
            <a:r>
              <a:rPr lang="hr-HR" dirty="0"/>
              <a:t>	- 1.2 m (obruč unutar terena)</a:t>
            </a:r>
          </a:p>
          <a:p>
            <a:pPr marL="0" indent="0">
              <a:buNone/>
            </a:pPr>
            <a:r>
              <a:rPr lang="hr-HR" dirty="0"/>
              <a:t>	- košarkaška tabla: 1.8 m (dužina) ×1.05 m (visina), 0.02 m(debljina)</a:t>
            </a:r>
          </a:p>
          <a:p>
            <a:r>
              <a:rPr lang="hr-HR" dirty="0"/>
              <a:t>Linija za tri boda je na udaljenosti od 6.75 m od koša</a:t>
            </a:r>
          </a:p>
          <a:p>
            <a:r>
              <a:rPr lang="hr-HR" dirty="0"/>
              <a:t>Visina dvorane mora biti najmanje 7metara.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979287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Košarkaški teren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hr-HR" sz="4800" dirty="0"/>
                  <a:t>a=28 m, b=15 m</a:t>
                </a:r>
              </a:p>
              <a:p>
                <a:r>
                  <a:rPr lang="hr-HR" sz="4800" dirty="0"/>
                  <a:t>POVRŠINA</a:t>
                </a:r>
              </a:p>
              <a:p>
                <a:pPr marL="0" indent="0">
                  <a:buNone/>
                </a:pPr>
                <a:r>
                  <a:rPr lang="hr-HR" sz="4800" dirty="0"/>
                  <a:t>P=a × b</a:t>
                </a:r>
              </a:p>
              <a:p>
                <a:pPr marL="0" indent="0">
                  <a:buNone/>
                </a:pPr>
                <a:r>
                  <a:rPr lang="hr-HR" sz="4800" dirty="0"/>
                  <a:t>P=28m×15m</a:t>
                </a:r>
              </a:p>
              <a:p>
                <a:pPr marL="0" indent="0">
                  <a:buNone/>
                </a:pPr>
                <a:r>
                  <a:rPr lang="hr-HR" sz="4800" dirty="0"/>
                  <a:t>P= 420 m</a:t>
                </a:r>
                <a:r>
                  <a:rPr lang="hr-HR" sz="4800" baseline="30000" dirty="0"/>
                  <a:t>2</a:t>
                </a:r>
              </a:p>
              <a:p>
                <a:r>
                  <a:rPr lang="hr-HR" sz="4800" dirty="0"/>
                  <a:t>OPSEG</a:t>
                </a:r>
              </a:p>
              <a:p>
                <a:pPr marL="0" indent="0">
                  <a:buNone/>
                </a:pPr>
                <a:r>
                  <a:rPr lang="hr-HR" sz="4800" dirty="0"/>
                  <a:t>O=2a+2b</a:t>
                </a:r>
              </a:p>
              <a:p>
                <a:pPr marL="0" indent="0">
                  <a:buNone/>
                </a:pPr>
                <a:r>
                  <a:rPr lang="hr-HR" sz="4800" dirty="0"/>
                  <a:t>O=56+30</a:t>
                </a:r>
              </a:p>
              <a:p>
                <a:pPr marL="0" indent="0">
                  <a:buNone/>
                </a:pPr>
                <a:r>
                  <a:rPr lang="hr-HR" sz="4800" dirty="0"/>
                  <a:t>O=86m</a:t>
                </a:r>
              </a:p>
              <a:p>
                <a:r>
                  <a:rPr lang="hr-HR" sz="4800" dirty="0"/>
                  <a:t>DULJINA DIJAGONALE</a:t>
                </a:r>
              </a:p>
              <a:p>
                <a:pPr marL="0" indent="0">
                  <a:buNone/>
                </a:pPr>
                <a:r>
                  <a:rPr lang="hr-HR" sz="4800" dirty="0"/>
                  <a:t>d</a:t>
                </a:r>
                <a:r>
                  <a:rPr lang="hr-HR" sz="4800" baseline="30000" dirty="0"/>
                  <a:t>2</a:t>
                </a:r>
                <a:r>
                  <a:rPr lang="hr-HR" sz="48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4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hr-HR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r-HR" sz="48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hr-HR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4800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hr-HR" sz="4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hr-HR" sz="4800" dirty="0"/>
              </a:p>
              <a:p>
                <a:pPr marL="0" indent="0">
                  <a:buNone/>
                </a:pPr>
                <a:r>
                  <a:rPr lang="hr-HR" sz="4800" dirty="0"/>
                  <a:t>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4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sz="4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4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hr-HR" sz="4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r-HR" sz="48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hr-HR" sz="4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4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hr-HR" sz="4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hr-HR" sz="4800" dirty="0"/>
              </a:p>
              <a:p>
                <a:pPr marL="0" indent="0">
                  <a:buNone/>
                </a:pPr>
                <a:r>
                  <a:rPr lang="hr-HR" sz="4800" dirty="0"/>
                  <a:t>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4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sz="4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4800" b="0" i="1" smtClean="0">
                                <a:latin typeface="Cambria Math"/>
                              </a:rPr>
                              <m:t>28</m:t>
                            </m:r>
                          </m:e>
                          <m:sup>
                            <m:r>
                              <a:rPr lang="hr-HR" sz="4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hr-HR" sz="4800" b="0" i="1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hr-HR" sz="4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4800" b="0" i="1" smtClean="0">
                                <a:latin typeface="Cambria Math"/>
                              </a:rPr>
                              <m:t>15</m:t>
                            </m:r>
                          </m:e>
                          <m:sup>
                            <m:r>
                              <a:rPr lang="hr-HR" sz="4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hr-HR" sz="4800" dirty="0"/>
              </a:p>
              <a:p>
                <a:pPr marL="0" indent="0">
                  <a:buNone/>
                </a:pPr>
                <a:r>
                  <a:rPr lang="hr-HR" sz="4800" dirty="0"/>
                  <a:t>d=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sz="4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sz="4800" b="0" i="1" smtClean="0">
                            <a:latin typeface="Cambria Math"/>
                          </a:rPr>
                          <m:t>784+225</m:t>
                        </m:r>
                      </m:e>
                    </m:rad>
                  </m:oMath>
                </a14:m>
                <a:endParaRPr lang="hr-HR" sz="4800" dirty="0"/>
              </a:p>
              <a:p>
                <a:pPr marL="0" indent="0">
                  <a:buNone/>
                </a:pPr>
                <a:r>
                  <a:rPr lang="hr-HR" sz="4800" dirty="0"/>
                  <a:t>d=31,765 m</a:t>
                </a:r>
              </a:p>
              <a:p>
                <a:pPr marL="457200" lvl="1" indent="0">
                  <a:buNone/>
                </a:pPr>
                <a:endParaRPr lang="hr-HR" baseline="30000" dirty="0"/>
              </a:p>
              <a:p>
                <a:pPr marL="457200" lvl="1" indent="0">
                  <a:buNone/>
                </a:pPr>
                <a:endParaRPr lang="hr-HR" baseline="30000" dirty="0"/>
              </a:p>
              <a:p>
                <a:pPr marL="457200" lvl="1" indent="0">
                  <a:buNone/>
                </a:pPr>
                <a:endParaRPr lang="hr-HR" baseline="30000" dirty="0"/>
              </a:p>
              <a:p>
                <a:pPr marL="457200" lvl="1" indent="0">
                  <a:buNone/>
                </a:pPr>
                <a:endParaRPr lang="hr-HR" baseline="30000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8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03" y="1628800"/>
            <a:ext cx="599438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67303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476672"/>
                <a:ext cx="4038600" cy="5649491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hr-HR" dirty="0"/>
                  <a:t>Manja kružnica</a:t>
                </a:r>
              </a:p>
              <a:p>
                <a:pPr marL="0" indent="0">
                  <a:buNone/>
                </a:pPr>
                <a:r>
                  <a:rPr lang="hr-HR" dirty="0"/>
                  <a:t>R=1,3M   -promjer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POLUMJER</a:t>
                </a:r>
              </a:p>
              <a:p>
                <a:pPr marL="0" indent="0">
                  <a:buNone/>
                </a:pPr>
                <a:r>
                  <a:rPr lang="hr-HR" dirty="0"/>
                  <a:t>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1,3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r=0,65 m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OPSEG</a:t>
                </a:r>
              </a:p>
              <a:p>
                <a:pPr marL="0" indent="0">
                  <a:buNone/>
                </a:pPr>
                <a:r>
                  <a:rPr lang="hr-HR" dirty="0"/>
                  <a:t>O=2r</a:t>
                </a:r>
                <a:r>
                  <a:rPr lang="el-GR" dirty="0"/>
                  <a:t>π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O=2×0,65</a:t>
                </a:r>
                <a:r>
                  <a:rPr lang="el-GR" dirty="0"/>
                  <a:t>π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O=4,08407m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POVRŠINA</a:t>
                </a:r>
              </a:p>
              <a:p>
                <a:pPr marL="0" indent="0">
                  <a:buNone/>
                </a:pPr>
                <a:r>
                  <a:rPr lang="hr-HR" dirty="0"/>
                  <a:t>P=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π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P=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/>
                          </a:rPr>
                          <m:t>0,65</m:t>
                        </m:r>
                      </m:e>
                      <m:sup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π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P=1,32732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476672"/>
                <a:ext cx="4038600" cy="5649491"/>
              </a:xfrm>
              <a:blipFill rotWithShape="1">
                <a:blip r:embed="rId2"/>
                <a:stretch>
                  <a:fillRect l="-1810" t="-172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4008" y="476672"/>
                <a:ext cx="3960440" cy="560608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hr-HR" dirty="0"/>
                  <a:t>Veća kružnica</a:t>
                </a:r>
              </a:p>
              <a:p>
                <a:pPr marL="0" indent="0">
                  <a:buNone/>
                </a:pPr>
                <a:r>
                  <a:rPr lang="hr-HR" dirty="0"/>
                  <a:t>R=3,6m   -promjer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POLUMJER</a:t>
                </a:r>
              </a:p>
              <a:p>
                <a:pPr marL="0" indent="0">
                  <a:buNone/>
                </a:pPr>
                <a:r>
                  <a:rPr lang="hr-HR" dirty="0">
                    <a:solidFill>
                      <a:prstClr val="black"/>
                    </a:solidFill>
                  </a:rPr>
                  <a:t>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hr-HR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3,6</m:t>
                        </m:r>
                      </m:num>
                      <m:den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r=1,8 m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OPSEG</a:t>
                </a:r>
              </a:p>
              <a:p>
                <a:pPr marL="0" lvl="0" indent="0">
                  <a:buNone/>
                </a:pPr>
                <a:r>
                  <a:rPr lang="hr-HR" dirty="0">
                    <a:solidFill>
                      <a:prstClr val="black"/>
                    </a:solidFill>
                  </a:rPr>
                  <a:t>O=2r</a:t>
                </a:r>
                <a:r>
                  <a:rPr lang="el-GR" dirty="0">
                    <a:solidFill>
                      <a:prstClr val="black"/>
                    </a:solidFill>
                  </a:rPr>
                  <a:t>π</a:t>
                </a:r>
                <a:endParaRPr lang="hr-HR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hr-HR" dirty="0"/>
                  <a:t>O=</a:t>
                </a:r>
                <a:r>
                  <a:rPr lang="el-GR" dirty="0"/>
                  <a:t>2×</a:t>
                </a:r>
                <a:r>
                  <a:rPr lang="hr-HR" dirty="0"/>
                  <a:t>1,8</a:t>
                </a:r>
                <a:r>
                  <a:rPr lang="el-GR" dirty="0"/>
                  <a:t>π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O=11,30973 m</a:t>
                </a:r>
              </a:p>
              <a:p>
                <a:pPr marL="0" indent="0">
                  <a:buNone/>
                </a:pP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POVRŠINA</a:t>
                </a:r>
                <a:endParaRPr lang="el-GR" dirty="0"/>
              </a:p>
              <a:p>
                <a:pPr marL="0" lvl="0" indent="0">
                  <a:buNone/>
                </a:pPr>
                <a:r>
                  <a:rPr lang="hr-HR" dirty="0">
                    <a:solidFill>
                      <a:prstClr val="black"/>
                    </a:solidFill>
                  </a:rPr>
                  <a:t>P=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prstClr val="black"/>
                    </a:solidFill>
                  </a:rPr>
                  <a:t>π</a:t>
                </a:r>
                <a:endParaRPr lang="hr-HR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hr-HR" dirty="0">
                    <a:solidFill>
                      <a:prstClr val="black"/>
                    </a:solidFill>
                  </a:rPr>
                  <a:t>P=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1,8</m:t>
                        </m:r>
                      </m:e>
                      <m:sup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solidFill>
                      <a:prstClr val="black"/>
                    </a:solidFill>
                  </a:rPr>
                  <a:t>π</a:t>
                </a:r>
                <a:endParaRPr lang="hr-HR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hr-HR" dirty="0">
                    <a:solidFill>
                      <a:prstClr val="black"/>
                    </a:solidFill>
                  </a:rPr>
                  <a:t>P=10,17876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hr-HR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4" name="Rezervirano mjesto sadržaja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4008" y="476672"/>
                <a:ext cx="3960440" cy="5606083"/>
              </a:xfrm>
              <a:blipFill rotWithShape="1">
                <a:blip r:embed="rId3"/>
                <a:stretch>
                  <a:fillRect l="-2003" t="-1739" b="-76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133245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20688"/>
                <a:ext cx="8229600" cy="4165923"/>
              </a:xfrm>
            </p:spPr>
            <p:txBody>
              <a:bodyPr/>
              <a:lstStyle/>
              <a:p>
                <a:r>
                  <a:rPr lang="hr-HR" dirty="0"/>
                  <a:t>Kružni vijenac</a:t>
                </a:r>
              </a:p>
              <a:p>
                <a:pPr marL="0" indent="0">
                  <a:buNone/>
                </a:pPr>
                <a:r>
                  <a:rPr lang="hr-HR" dirty="0"/>
                  <a:t>Polumjer veće  R=1,8 m</a:t>
                </a:r>
              </a:p>
              <a:p>
                <a:pPr marL="0" indent="0">
                  <a:buNone/>
                </a:pPr>
                <a:r>
                  <a:rPr lang="hr-HR" dirty="0"/>
                  <a:t>Polumjer manje  r=0,6 m</a:t>
                </a:r>
              </a:p>
              <a:p>
                <a:pPr marL="0" indent="0">
                  <a:buNone/>
                </a:pPr>
                <a:r>
                  <a:rPr lang="hr-HR" dirty="0"/>
                  <a:t>P=(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dirty="0"/>
                  <a:t>π</a:t>
                </a:r>
                <a:r>
                  <a:rPr lang="hr-HR" dirty="0"/>
                  <a:t>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/>
                          </a:rPr>
                          <m:t>1,8</m:t>
                        </m:r>
                      </m:e>
                      <m:sup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r-HR" b="0" i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/>
                          </a:rPr>
                          <m:t>0,6</m:t>
                        </m:r>
                      </m:e>
                      <m:sup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dirty="0"/>
                  <a:t>π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72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l-GR" dirty="0"/>
                  <a:t>π</a:t>
                </a:r>
                <a:endParaRPr lang="hr-HR" dirty="0"/>
              </a:p>
              <a:p>
                <a:pPr marL="0" indent="0">
                  <a:buNone/>
                </a:pPr>
                <a:r>
                  <a:rPr lang="hr-HR" dirty="0"/>
                  <a:t>P=9,04779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20688"/>
                <a:ext cx="8229600" cy="4165923"/>
              </a:xfrm>
              <a:blipFill rotWithShape="1">
                <a:blip r:embed="rId2"/>
                <a:stretch>
                  <a:fillRect l="-1185" t="-102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t="21798" r="19756" b="28344"/>
          <a:stretch/>
        </p:blipFill>
        <p:spPr bwMode="auto">
          <a:xfrm>
            <a:off x="3130827" y="3789040"/>
            <a:ext cx="4517571" cy="214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63382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r-HR" dirty="0"/>
                  <a:t>Jednadžba kružnice</a:t>
                </a:r>
              </a:p>
              <a:p>
                <a:r>
                  <a:rPr lang="hr-HR" dirty="0"/>
                  <a:t>MANJE</a:t>
                </a:r>
              </a:p>
              <a:p>
                <a:pPr marL="0" indent="0">
                  <a:buNone/>
                </a:pPr>
                <a:r>
                  <a:rPr lang="hr-HR" dirty="0"/>
                  <a:t>S(0,</a:t>
                </a:r>
                <a:r>
                  <a:rPr lang="hr-HR" dirty="0" err="1"/>
                  <a:t>0</a:t>
                </a:r>
                <a:r>
                  <a:rPr lang="hr-HR" dirty="0"/>
                  <a:t>)</a:t>
                </a:r>
              </a:p>
              <a:p>
                <a:pPr marL="0" indent="0">
                  <a:buNone/>
                </a:pPr>
                <a:r>
                  <a:rPr lang="hr-HR" dirty="0"/>
                  <a:t>r=0,65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hr-HR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/>
                            </a:rPr>
                            <m:t>0,65</m:t>
                          </m:r>
                        </m:e>
                        <m:sup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𝑘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hr-HR" b="0" i="1" smtClean="0">
                          <a:latin typeface="Cambria Math"/>
                        </a:rPr>
                        <m:t>…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hr-H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/>
                        </a:rPr>
                        <m:t>=0,4225</m:t>
                      </m:r>
                    </m:oMath>
                  </m:oMathPara>
                </a14:m>
                <a:endParaRPr lang="hr-HR" dirty="0"/>
              </a:p>
              <a:p>
                <a:r>
                  <a:rPr lang="hr-HR" dirty="0"/>
                  <a:t>VEĆE</a:t>
                </a:r>
              </a:p>
              <a:p>
                <a:pPr marL="0" lvl="0" indent="0">
                  <a:buNone/>
                </a:pPr>
                <a:r>
                  <a:rPr lang="hr-HR" dirty="0">
                    <a:solidFill>
                      <a:prstClr val="black"/>
                    </a:solidFill>
                  </a:rPr>
                  <a:t>S(0,</a:t>
                </a:r>
                <a:r>
                  <a:rPr lang="hr-HR" dirty="0" err="1">
                    <a:solidFill>
                      <a:prstClr val="black"/>
                    </a:solidFill>
                  </a:rPr>
                  <a:t>0</a:t>
                </a:r>
                <a:r>
                  <a:rPr lang="hr-HR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0" lvl="0" indent="0">
                  <a:buNone/>
                </a:pPr>
                <a:r>
                  <a:rPr lang="hr-HR" dirty="0">
                    <a:solidFill>
                      <a:prstClr val="black"/>
                    </a:solidFill>
                  </a:rPr>
                  <a:t>r=1,8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hr-H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1,8</m:t>
                          </m:r>
                        </m:e>
                        <m:sup>
                          <m:r>
                            <a:rPr lang="hr-HR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hr-HR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r-HR" i="1">
                        <a:solidFill>
                          <a:prstClr val="black"/>
                        </a:solidFill>
                        <a:latin typeface="Cambria Math"/>
                      </a:rPr>
                      <m:t>…</m:t>
                    </m:r>
                    <m:sSup>
                      <m:sSupPr>
                        <m:ctrlPr>
                          <a:rPr lang="hr-H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hr-HR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hr-H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hr-HR" dirty="0"/>
                  <a:t>=3,24</a:t>
                </a: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1111" t="-75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09155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PODRUČJE OKO KOŠA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/>
                <a:r>
                  <a:rPr lang="hr-HR" sz="2200" dirty="0">
                    <a:solidFill>
                      <a:prstClr val="black"/>
                    </a:solidFill>
                  </a:rPr>
                  <a:t>„Reket”</a:t>
                </a:r>
              </a:p>
              <a:p>
                <a:pPr marL="0" lvl="0" indent="0">
                  <a:buNone/>
                </a:pPr>
                <a:r>
                  <a:rPr lang="hr-HR" sz="2200" dirty="0">
                    <a:solidFill>
                      <a:prstClr val="black"/>
                    </a:solidFill>
                  </a:rPr>
                  <a:t>a=4,9 m, b=5,8 m</a:t>
                </a:r>
              </a:p>
              <a:p>
                <a:pPr marL="0" lvl="0" indent="0">
                  <a:buNone/>
                </a:pPr>
                <a:r>
                  <a:rPr lang="hr-HR" sz="2200" dirty="0">
                    <a:solidFill>
                      <a:prstClr val="black"/>
                    </a:solidFill>
                  </a:rPr>
                  <a:t>POVRŠINA</a:t>
                </a:r>
              </a:p>
              <a:p>
                <a:pPr marL="0" lvl="0" indent="0">
                  <a:buNone/>
                </a:pPr>
                <a:r>
                  <a:rPr lang="hr-HR" sz="2200" dirty="0">
                    <a:solidFill>
                      <a:prstClr val="black"/>
                    </a:solidFill>
                  </a:rPr>
                  <a:t>P=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r-HR" sz="2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a</m:t>
                    </m:r>
                    <m:r>
                      <a:rPr lang="hr-HR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×</m:t>
                    </m:r>
                    <m:r>
                      <a:rPr lang="hr-HR" sz="2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hr-HR" sz="22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hr-HR" sz="2200" dirty="0">
                    <a:solidFill>
                      <a:prstClr val="black"/>
                    </a:solidFill>
                  </a:rPr>
                  <a:t>P=4,9×5,8</a:t>
                </a:r>
              </a:p>
              <a:p>
                <a:pPr marL="0" lvl="0" indent="0">
                  <a:buNone/>
                </a:pPr>
                <a:r>
                  <a:rPr lang="hr-HR" sz="2200" dirty="0">
                    <a:solidFill>
                      <a:prstClr val="black"/>
                    </a:solidFill>
                  </a:rPr>
                  <a:t>P=28,42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hr-HR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hr-HR" sz="22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endParaRPr lang="hr-HR" sz="22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hr-HR" sz="2200" dirty="0">
                    <a:solidFill>
                      <a:prstClr val="black"/>
                    </a:solidFill>
                  </a:rPr>
                  <a:t>OPSEG</a:t>
                </a:r>
              </a:p>
              <a:p>
                <a:pPr marL="0" lvl="0" indent="0">
                  <a:buNone/>
                </a:pPr>
                <a:r>
                  <a:rPr lang="hr-HR" sz="2200" dirty="0">
                    <a:solidFill>
                      <a:prstClr val="black"/>
                    </a:solidFill>
                  </a:rPr>
                  <a:t>O=2a+2b</a:t>
                </a:r>
              </a:p>
              <a:p>
                <a:pPr marL="0" lvl="0" indent="0">
                  <a:buNone/>
                </a:pPr>
                <a:r>
                  <a:rPr lang="hr-HR" sz="2200" dirty="0">
                    <a:solidFill>
                      <a:prstClr val="black"/>
                    </a:solidFill>
                  </a:rPr>
                  <a:t>O=2×4,9+2×5,8</a:t>
                </a:r>
              </a:p>
              <a:p>
                <a:pPr marL="0" lvl="0" indent="0">
                  <a:buNone/>
                </a:pPr>
                <a:r>
                  <a:rPr lang="hr-HR" sz="2200" dirty="0">
                    <a:solidFill>
                      <a:prstClr val="black"/>
                    </a:solidFill>
                  </a:rPr>
                  <a:t>O=8,</a:t>
                </a:r>
                <a:r>
                  <a:rPr lang="hr-HR" sz="2200" dirty="0" err="1">
                    <a:solidFill>
                      <a:prstClr val="black"/>
                    </a:solidFill>
                  </a:rPr>
                  <a:t>8</a:t>
                </a:r>
                <a:r>
                  <a:rPr lang="hr-HR" sz="2200" dirty="0">
                    <a:solidFill>
                      <a:prstClr val="black"/>
                    </a:solidFill>
                  </a:rPr>
                  <a:t> + 11,6</a:t>
                </a:r>
              </a:p>
              <a:p>
                <a:pPr marL="0" lvl="0" indent="0">
                  <a:buNone/>
                </a:pPr>
                <a:r>
                  <a:rPr lang="hr-HR" sz="2200" dirty="0">
                    <a:solidFill>
                      <a:prstClr val="black"/>
                    </a:solidFill>
                  </a:rPr>
                  <a:t>0=21,4 m</a:t>
                </a: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810" t="-14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zervirano mjesto sadržaja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hr-HR" sz="2200" dirty="0"/>
                  <a:t>„Područje slobodnog bacanja”</a:t>
                </a:r>
              </a:p>
              <a:p>
                <a:pPr marL="0" indent="0">
                  <a:buNone/>
                </a:pPr>
                <a:r>
                  <a:rPr lang="hr-HR" sz="2200" dirty="0"/>
                  <a:t>r=1,8 m</a:t>
                </a:r>
              </a:p>
              <a:p>
                <a:pPr marL="0" lvl="0" indent="0">
                  <a:buNone/>
                </a:pPr>
                <a:r>
                  <a:rPr lang="hr-HR" sz="2200" dirty="0"/>
                  <a:t>P=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hr-HR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200" dirty="0">
                    <a:solidFill>
                      <a:prstClr val="black"/>
                    </a:solidFill>
                  </a:rPr>
                  <a:t>π</a:t>
                </a:r>
                <a:endParaRPr lang="hr-HR" sz="2200" dirty="0">
                  <a:solidFill>
                    <a:prstClr val="black"/>
                  </a:solidFill>
                </a:endParaRPr>
              </a:p>
              <a:p>
                <a:pPr marL="0" lvl="0" indent="0">
                  <a:buNone/>
                </a:pPr>
                <a:r>
                  <a:rPr lang="hr-HR" sz="2200" dirty="0">
                    <a:solidFill>
                      <a:prstClr val="black"/>
                    </a:solidFill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hr-HR" sz="2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l-GR" sz="2200" dirty="0">
                            <a:solidFill>
                              <a:prstClr val="black"/>
                            </a:solidFill>
                          </a:rPr>
                          <m:t>π</m:t>
                        </m:r>
                      </m:num>
                      <m:den>
                        <m:r>
                          <a:rPr lang="hr-HR" sz="2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r-HR" sz="2200" dirty="0"/>
              </a:p>
              <a:p>
                <a:pPr marL="0" lvl="0" indent="0">
                  <a:buNone/>
                </a:pPr>
                <a:r>
                  <a:rPr lang="hr-HR" sz="2200" dirty="0"/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hr-HR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200" b="0" i="1" smtClean="0">
                                <a:latin typeface="Cambria Math"/>
                              </a:rPr>
                              <m:t>1,8</m:t>
                            </m:r>
                          </m:e>
                          <m:sup>
                            <m:r>
                              <a:rPr lang="hr-HR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l-GR" sz="2200" dirty="0">
                            <a:solidFill>
                              <a:prstClr val="black"/>
                            </a:solidFill>
                          </a:rPr>
                          <m:t>π</m:t>
                        </m:r>
                      </m:num>
                      <m:den>
                        <m:r>
                          <a:rPr lang="hr-HR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hr-HR" sz="2200" dirty="0"/>
              </a:p>
              <a:p>
                <a:pPr marL="0" lvl="0" indent="0">
                  <a:buNone/>
                </a:pPr>
                <a:r>
                  <a:rPr lang="hr-HR" sz="2200" dirty="0"/>
                  <a:t>P=5,08938</a:t>
                </a:r>
                <a:r>
                  <a:rPr lang="hr-HR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hr-HR" sz="2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hr-HR" sz="2200" dirty="0"/>
              </a:p>
            </p:txBody>
          </p:sp>
        </mc:Choice>
        <mc:Fallback xmlns="">
          <p:sp>
            <p:nvSpPr>
              <p:cNvPr id="4" name="Rezervirano mjesto sadržaja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1">
                <a:blip r:embed="rId3"/>
                <a:stretch>
                  <a:fillRect l="-1964" t="-142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87734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18319" r="4825" b="13749"/>
          <a:stretch/>
        </p:blipFill>
        <p:spPr bwMode="auto">
          <a:xfrm>
            <a:off x="323528" y="836712"/>
            <a:ext cx="8530779" cy="355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611560" y="472514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hlinkClick r:id="rId3"/>
              </a:rPr>
              <a:t>https://www.geogebra.org/m/xgevya63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0643126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Jasnoća">
  <a:themeElements>
    <a:clrScheme name="Jasnoća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asnoć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4545FF1708A644AA01B0D45486E529" ma:contentTypeVersion="9" ma:contentTypeDescription="Stvaranje novog dokumenta." ma:contentTypeScope="" ma:versionID="a341511b65e3f37d1e78ea47b21b37f3">
  <xsd:schema xmlns:xsd="http://www.w3.org/2001/XMLSchema" xmlns:xs="http://www.w3.org/2001/XMLSchema" xmlns:p="http://schemas.microsoft.com/office/2006/metadata/properties" xmlns:ns2="6992e1fd-fd65-44c8-9891-eaa7f70d0541" targetNamespace="http://schemas.microsoft.com/office/2006/metadata/properties" ma:root="true" ma:fieldsID="a2edcf8a4a590518a64b7b8066c9d39e" ns2:_="">
    <xsd:import namespace="6992e1fd-fd65-44c8-9891-eaa7f70d05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2e1fd-fd65-44c8-9891-eaa7f70d0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A30A71-5D3C-465C-9E14-FC9A9A9E77D2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291BC593-461C-4E12-8965-B3DA834B91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12C059-933B-4190-98BF-4F24430EC13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6992e1fd-fd65-44c8-9891-eaa7f70d054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195</TotalTime>
  <Words>651</Words>
  <Application>Microsoft Office PowerPoint</Application>
  <PresentationFormat>Prikaz na zaslonu (4:3)</PresentationFormat>
  <Paragraphs>131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4" baseType="lpstr">
      <vt:lpstr>Jasnoća</vt:lpstr>
      <vt:lpstr>Košarkaški teren</vt:lpstr>
      <vt:lpstr>Uvod</vt:lpstr>
      <vt:lpstr>Dimenzije košarkaškog terena</vt:lpstr>
      <vt:lpstr>Košarkaški teren</vt:lpstr>
      <vt:lpstr>PowerPoint prezentacija</vt:lpstr>
      <vt:lpstr>PowerPoint prezentacija</vt:lpstr>
      <vt:lpstr>PowerPoint prezentacija</vt:lpstr>
      <vt:lpstr>PODRUČJE OKO KOŠA</vt:lpstr>
      <vt:lpstr>PowerPoint prezentacija</vt:lpstr>
      <vt:lpstr>PowerPoint prezentacija</vt:lpstr>
      <vt:lpstr>PowerPoint prezentacija</vt:lpstr>
      <vt:lpstr>Odnosi pravaca</vt:lpstr>
      <vt:lpstr>KRAJ!! 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Košarkaški teren</dc:title>
  <dc:creator>korisnik</dc:creator>
  <cp:lastModifiedBy>Nepoznati korisnik</cp:lastModifiedBy>
  <cp:revision>15</cp:revision>
  <dcterms:created xsi:type="dcterms:W3CDTF">2021-06-14T09:44:36Z</dcterms:created>
  <dcterms:modified xsi:type="dcterms:W3CDTF">2021-09-28T09:41:47Z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0x010100D24545FF1708A644AA01B0D45486E529</vt:lpwstr>
  </property>
</Properties>
</file>