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77" r:id="rId5"/>
    <p:sldId id="259" r:id="rId6"/>
    <p:sldId id="260" r:id="rId7"/>
    <p:sldId id="281" r:id="rId8"/>
    <p:sldId id="282" r:id="rId9"/>
    <p:sldId id="279" r:id="rId10"/>
    <p:sldId id="264" r:id="rId11"/>
    <p:sldId id="269" r:id="rId12"/>
    <p:sldId id="280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D149D3-EB1C-475A-9DD4-410BCF385563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D468A8-5C2D-45AC-993F-3D4A959C9EF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kla.hr/ovisnostOalkoholu.htm" TargetMode="External"/><Relationship Id="rId2" Type="http://schemas.openxmlformats.org/officeDocument/2006/relationships/hyperlink" Target="http://www.zzjz-ck.hr/?task=group&amp;gid=24&amp;aid=1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r.wikipedia.org/wiki/Etano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eskola.chem.pmf.hr/udzbenik/u49/11%20alkohol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kla.hr/OvisnostOalkoholu/POSTAVLJENA%20PITANJA/sto%20je%20alkoholizam%20pit%2014.htm" TargetMode="External"/><Relationship Id="rId2" Type="http://schemas.openxmlformats.org/officeDocument/2006/relationships/hyperlink" Target="http://www.plivazdravlje.hr/aktualno/clanak/5081/Sto-su-to-promil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://www.pfst.unist.hr/uploads/36_cjelina_Utjecaj%20alkohola%20na%20tijelo%20ovjeka.pdf" TargetMode="External"/><Relationship Id="rId4" Type="http://schemas.openxmlformats.org/officeDocument/2006/relationships/hyperlink" Target="http://www.hskla.hr/OvisnostOalkoholu/POSTAVLJENA%20PITANJA/sto%20je%20alkoholizam%20pit%2019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ETANOL I ALKOHOLIZAM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3151201" cy="20975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3268759" cy="190677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660232" y="6525344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Petra Marković 4.D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45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Prema tipu ovisnosti alkoholičare dijelimo na:</a:t>
            </a:r>
          </a:p>
          <a:p>
            <a:endParaRPr lang="vi-VN" dirty="0" smtClean="0"/>
          </a:p>
          <a:p>
            <a:r>
              <a:rPr lang="vi-VN" dirty="0" smtClean="0"/>
              <a:t>psihičke </a:t>
            </a:r>
            <a:r>
              <a:rPr lang="hr-HR" dirty="0" smtClean="0"/>
              <a:t>ovisnike</a:t>
            </a:r>
          </a:p>
          <a:p>
            <a:r>
              <a:rPr lang="vi-VN" dirty="0" smtClean="0"/>
              <a:t>fizičke </a:t>
            </a:r>
            <a:r>
              <a:rPr lang="hr-HR" dirty="0" smtClean="0"/>
              <a:t>ovisnike</a:t>
            </a:r>
          </a:p>
          <a:p>
            <a:r>
              <a:rPr lang="vi-VN" dirty="0" smtClean="0"/>
              <a:t>kombinirane ovisnike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40" y="-749"/>
            <a:ext cx="2552336" cy="17015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5786"/>
            <a:ext cx="3096345" cy="20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UZROCI ALKOHOLIZMA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b="1" dirty="0" smtClean="0"/>
              <a:t>Biološki</a:t>
            </a:r>
            <a:r>
              <a:rPr lang="hr-HR" dirty="0" smtClean="0"/>
              <a:t>: - nasljedna bolest</a:t>
            </a:r>
          </a:p>
          <a:p>
            <a:r>
              <a:rPr lang="hr-HR" b="1" dirty="0" smtClean="0"/>
              <a:t>Psihološki: </a:t>
            </a:r>
            <a:r>
              <a:rPr lang="hr-HR" dirty="0" smtClean="0"/>
              <a:t>zastoj u razvoju ličnosti</a:t>
            </a:r>
          </a:p>
          <a:p>
            <a:r>
              <a:rPr lang="hr-HR" b="1" dirty="0" smtClean="0"/>
              <a:t>Sociološki: - obitelj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09120"/>
            <a:ext cx="326128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475312"/>
          </a:xfrm>
        </p:spPr>
        <p:txBody>
          <a:bodyPr/>
          <a:lstStyle/>
          <a:p>
            <a:r>
              <a:rPr lang="hr-HR" dirty="0" smtClean="0"/>
              <a:t>Prekomjerno konzumiranje nečega,pa tako i alkohola izaziva ovisnost,a bolest koja nastaje tako zove se ALKOHOLIZAM. Malo više i detaljnije o istom na sljedećim stranicama:</a:t>
            </a:r>
          </a:p>
          <a:p>
            <a:r>
              <a:rPr lang="hr-HR" dirty="0">
                <a:hlinkClick r:id="rId2"/>
              </a:rPr>
              <a:t>http://www.zzjz-ck.hr/?</a:t>
            </a:r>
            <a:r>
              <a:rPr lang="hr-HR" dirty="0" smtClean="0">
                <a:hlinkClick r:id="rId2"/>
              </a:rPr>
              <a:t>task=group&amp;gid=24&amp;aid=178</a:t>
            </a:r>
            <a:endParaRPr lang="hr-HR" dirty="0" smtClean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www.hskla.hr/</a:t>
            </a:r>
            <a:r>
              <a:rPr lang="hr-HR" dirty="0" err="1" smtClean="0">
                <a:hlinkClick r:id="rId3"/>
              </a:rPr>
              <a:t>ovisnostOalkoholu.htm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7" y="3861048"/>
            <a:ext cx="4176464" cy="23402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356">
            <a:off x="4930976" y="4753753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apsolutni alkohol- 96% </a:t>
            </a:r>
            <a:r>
              <a:rPr lang="hr-HR" b="1" dirty="0" smtClean="0"/>
              <a:t>etanola</a:t>
            </a:r>
          </a:p>
          <a:p>
            <a:r>
              <a:rPr lang="hr-HR" b="1" dirty="0"/>
              <a:t>Gutanje 500 ml čistog etanola može izazvati smrt</a:t>
            </a:r>
            <a:endParaRPr lang="hr-HR" b="1" dirty="0" smtClean="0"/>
          </a:p>
          <a:p>
            <a:r>
              <a:rPr lang="hr-HR" dirty="0" smtClean="0"/>
              <a:t> proizvodi se iz škrobnih i šećernih sirovina vrenjem uz pomoć kvasca</a:t>
            </a:r>
          </a:p>
          <a:p>
            <a:r>
              <a:rPr lang="hr-HR" dirty="0" smtClean="0"/>
              <a:t>sastavljeni od atoma ugljika,kisika i vodika</a:t>
            </a:r>
          </a:p>
          <a:p>
            <a:r>
              <a:rPr lang="hr-HR" b="1" dirty="0" smtClean="0"/>
              <a:t>alkoholno vrenje</a:t>
            </a:r>
            <a:r>
              <a:rPr lang="hr-HR" dirty="0" smtClean="0"/>
              <a:t>-najstariji proces dobivanja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208">
            <a:off x="5289275" y="-111034"/>
            <a:ext cx="2805113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Malo detaljnije o </a:t>
            </a:r>
            <a:r>
              <a:rPr lang="hr-HR" b="1" dirty="0" smtClean="0"/>
              <a:t>etanolu</a:t>
            </a:r>
            <a:r>
              <a:rPr lang="hr-HR" dirty="0" smtClean="0"/>
              <a:t> </a:t>
            </a:r>
            <a:r>
              <a:rPr lang="hr-HR" dirty="0"/>
              <a:t>na stranici: 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hr.wikipedia.org/wiki/Etanol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41021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43264"/>
          </a:xfrm>
        </p:spPr>
        <p:txBody>
          <a:bodyPr/>
          <a:lstStyle/>
          <a:p>
            <a:r>
              <a:rPr lang="hr-HR" dirty="0" smtClean="0"/>
              <a:t>Želite znati malo više </a:t>
            </a:r>
            <a:r>
              <a:rPr lang="hr-HR" b="1" dirty="0" smtClean="0"/>
              <a:t>o kemijskom sastavu </a:t>
            </a:r>
            <a:r>
              <a:rPr lang="hr-HR" dirty="0" smtClean="0"/>
              <a:t>alkohola ili o kemijskim </a:t>
            </a:r>
            <a:r>
              <a:rPr lang="hr-HR" b="1" dirty="0" smtClean="0"/>
              <a:t>reakcijama</a:t>
            </a:r>
            <a:r>
              <a:rPr lang="hr-HR" dirty="0" smtClean="0"/>
              <a:t> s alkoholima? </a:t>
            </a:r>
          </a:p>
          <a:p>
            <a:endParaRPr lang="hr-HR" dirty="0"/>
          </a:p>
          <a:p>
            <a:r>
              <a:rPr lang="hr-HR" dirty="0" smtClean="0"/>
              <a:t>Obavezno </a:t>
            </a:r>
            <a:r>
              <a:rPr lang="hr-HR" dirty="0"/>
              <a:t>posjetite stranicu: 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eskola.chem.pmf.hr/</a:t>
            </a:r>
            <a:r>
              <a:rPr lang="hr-HR" dirty="0" err="1" smtClean="0">
                <a:hlinkClick r:id="rId2"/>
              </a:rPr>
              <a:t>udzbenik</a:t>
            </a:r>
            <a:r>
              <a:rPr lang="hr-HR" dirty="0" smtClean="0">
                <a:hlinkClick r:id="rId2"/>
              </a:rPr>
              <a:t>/u49/11%20alkoholi.pdf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49080"/>
            <a:ext cx="3577977" cy="23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UTJECAJ ALKOHOLA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r>
              <a:rPr lang="hr-HR" dirty="0" smtClean="0"/>
              <a:t>ne razgrađuje se u želucu</a:t>
            </a:r>
          </a:p>
          <a:p>
            <a:r>
              <a:rPr lang="hr-HR" dirty="0" smtClean="0"/>
              <a:t>jako žestoki alkohol razgrađuje želučanu sluznicu</a:t>
            </a:r>
          </a:p>
          <a:p>
            <a:r>
              <a:rPr lang="hr-HR" dirty="0" smtClean="0"/>
              <a:t>ulaženjem u tanko crijevo alkohol se rasprostire po nizu metara crijeva</a:t>
            </a:r>
          </a:p>
          <a:p>
            <a:r>
              <a:rPr lang="hr-HR" dirty="0" smtClean="0"/>
              <a:t>biva upijan u krvne žile preko milijuna crijevnih resica</a:t>
            </a:r>
          </a:p>
          <a:p>
            <a:r>
              <a:rPr lang="hr-HR" dirty="0" smtClean="0"/>
              <a:t>odlazi u </a:t>
            </a:r>
            <a:r>
              <a:rPr lang="hr-HR" dirty="0" err="1" smtClean="0"/>
              <a:t>jetru</a:t>
            </a:r>
            <a:r>
              <a:rPr lang="hr-HR" dirty="0" smtClean="0"/>
              <a:t> koja ga razgrađuje</a:t>
            </a:r>
          </a:p>
          <a:p>
            <a:r>
              <a:rPr lang="hr-HR" dirty="0"/>
              <a:t>a</a:t>
            </a:r>
            <a:r>
              <a:rPr lang="hr-HR" dirty="0" smtClean="0"/>
              <a:t>lkohol najviše resorbiraju jetra, mozak, bubrezi i mišići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68626"/>
            <a:ext cx="2736679" cy="16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ŽIVČANI SUSTAV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</a:t>
            </a:r>
            <a:r>
              <a:rPr lang="pl-PL" dirty="0" smtClean="0"/>
              <a:t>od koncentracije 0,3 do 0,5 promila dolazi do prvih jasnih djelovanja na živčani sustav</a:t>
            </a:r>
          </a:p>
          <a:p>
            <a:r>
              <a:rPr lang="pl-PL" dirty="0" smtClean="0"/>
              <a:t> usporavaju se refleksi</a:t>
            </a:r>
          </a:p>
          <a:p>
            <a:r>
              <a:rPr lang="pl-PL" dirty="0" smtClean="0"/>
              <a:t>sužava se vidno polje</a:t>
            </a:r>
          </a:p>
          <a:p>
            <a:r>
              <a:rPr lang="pl-PL" dirty="0" smtClean="0"/>
              <a:t>slabi oštrina vida</a:t>
            </a:r>
          </a:p>
          <a:p>
            <a:r>
              <a:rPr lang="pl-PL" dirty="0" smtClean="0"/>
              <a:t>smanjuje se mišićna snaga</a:t>
            </a:r>
          </a:p>
          <a:p>
            <a:r>
              <a:rPr lang="pl-PL" dirty="0" smtClean="0"/>
              <a:t>slabi pažnja</a:t>
            </a:r>
          </a:p>
          <a:p>
            <a:r>
              <a:rPr lang="pl-PL" dirty="0" smtClean="0"/>
              <a:t> krivo se procjenjuju prilike oko sebe</a:t>
            </a:r>
          </a:p>
          <a:p>
            <a:r>
              <a:rPr lang="pl-PL" dirty="0" smtClean="0"/>
              <a:t>preslobodno se ulazi u rizike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2833637" cy="18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PRIPITO STANJE</a:t>
            </a:r>
            <a:r>
              <a:rPr lang="hr-HR" dirty="0"/>
              <a:t>: </a:t>
            </a:r>
          </a:p>
          <a:p>
            <a:r>
              <a:rPr lang="hr-HR" dirty="0"/>
              <a:t>Od 0,5-1,5 promila – popuštaju moralne kočnice, osoba je slobodnijeg ponašanja </a:t>
            </a:r>
          </a:p>
          <a:p>
            <a:endParaRPr lang="hr-HR" dirty="0"/>
          </a:p>
          <a:p>
            <a:r>
              <a:rPr lang="hr-HR" b="1" dirty="0"/>
              <a:t>TEŠKO PIJANO STANJE</a:t>
            </a:r>
            <a:r>
              <a:rPr lang="hr-HR" dirty="0"/>
              <a:t>:</a:t>
            </a:r>
          </a:p>
          <a:p>
            <a:r>
              <a:rPr lang="hr-HR" dirty="0"/>
              <a:t>Od 2,5-3,5 promila –pospanost, agresivnost, teško disanje, povraćanje, nekontrolirano mokrenje i defekacija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34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NESVJESNO STANJE</a:t>
            </a:r>
            <a:r>
              <a:rPr lang="vi-VN" dirty="0"/>
              <a:t>:</a:t>
            </a:r>
          </a:p>
          <a:p>
            <a:r>
              <a:rPr lang="vi-VN" dirty="0"/>
              <a:t>Od 3,5-5,0 promila – već iznad 3 promila alkohola u krvi često se javlja nesvjesno stanje, pogotovo kod mlađih osoba takvo nesvjesno stanje može biti uvod u alkoholnu komu koja nerijetko završava smrću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76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S obzirom da nas je većina sad </a:t>
            </a:r>
            <a:r>
              <a:rPr lang="hr-HR" b="1" dirty="0" smtClean="0"/>
              <a:t>punoljetna</a:t>
            </a:r>
            <a:r>
              <a:rPr lang="hr-HR" dirty="0" smtClean="0"/>
              <a:t>,s </a:t>
            </a:r>
            <a:r>
              <a:rPr lang="hr-HR" b="1" dirty="0" smtClean="0"/>
              <a:t>vozačkim dozvolama </a:t>
            </a:r>
            <a:r>
              <a:rPr lang="hr-HR" dirty="0" smtClean="0"/>
              <a:t>u džepu,bilo bi dobro posjetiti sljedeće stranice i dobiti uvid u to kako alkohol zapravo utječe na naš </a:t>
            </a:r>
            <a:r>
              <a:rPr lang="hr-HR" b="1" dirty="0" smtClean="0"/>
              <a:t>mozak</a:t>
            </a:r>
            <a:r>
              <a:rPr lang="hr-HR" dirty="0" smtClean="0"/>
              <a:t> i što se događa kod </a:t>
            </a:r>
            <a:r>
              <a:rPr lang="hr-HR" b="1" dirty="0" smtClean="0"/>
              <a:t>vožnje u alkoholiziranom stanju!</a:t>
            </a:r>
          </a:p>
          <a:p>
            <a:r>
              <a:rPr lang="hr-HR" b="1" dirty="0">
                <a:hlinkClick r:id="rId2"/>
              </a:rPr>
              <a:t>http://</a:t>
            </a:r>
            <a:r>
              <a:rPr lang="hr-HR" b="1" dirty="0" smtClean="0">
                <a:hlinkClick r:id="rId2"/>
              </a:rPr>
              <a:t>www.plivazdravlje.hr/aktualno/</a:t>
            </a:r>
            <a:r>
              <a:rPr lang="hr-HR" b="1" dirty="0" err="1" smtClean="0">
                <a:hlinkClick r:id="rId2"/>
              </a:rPr>
              <a:t>clanak</a:t>
            </a:r>
            <a:r>
              <a:rPr lang="hr-HR" b="1" dirty="0" smtClean="0">
                <a:hlinkClick r:id="rId2"/>
              </a:rPr>
              <a:t>/5081/Sto-su-to-</a:t>
            </a:r>
            <a:r>
              <a:rPr lang="hr-HR" b="1" dirty="0" err="1" smtClean="0">
                <a:hlinkClick r:id="rId2"/>
              </a:rPr>
              <a:t>promili.html</a:t>
            </a:r>
            <a:endParaRPr lang="hr-HR" b="1" dirty="0" smtClean="0"/>
          </a:p>
          <a:p>
            <a:r>
              <a:rPr lang="hr-HR" b="1" dirty="0">
                <a:hlinkClick r:id="rId3"/>
              </a:rPr>
              <a:t>http://</a:t>
            </a:r>
            <a:r>
              <a:rPr lang="hr-HR" b="1" dirty="0" smtClean="0">
                <a:hlinkClick r:id="rId3"/>
              </a:rPr>
              <a:t>www.hskla.hr/</a:t>
            </a:r>
            <a:r>
              <a:rPr lang="hr-HR" b="1" dirty="0" err="1" smtClean="0">
                <a:hlinkClick r:id="rId3"/>
              </a:rPr>
              <a:t>OvisnostOalkoholu</a:t>
            </a:r>
            <a:r>
              <a:rPr lang="hr-HR" b="1" dirty="0" smtClean="0">
                <a:hlinkClick r:id="rId3"/>
              </a:rPr>
              <a:t>/POSTAVLJENA%20PITANJA/sto%20je%20alkoholizam%20pit%2014.htm</a:t>
            </a:r>
            <a:endParaRPr lang="hr-HR" b="1" dirty="0" smtClean="0"/>
          </a:p>
          <a:p>
            <a:endParaRPr lang="hr-HR" b="1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www.hskla.hr/</a:t>
            </a:r>
            <a:r>
              <a:rPr lang="hr-HR" dirty="0" err="1" smtClean="0">
                <a:hlinkClick r:id="rId4"/>
              </a:rPr>
              <a:t>OvisnostOalkoholu</a:t>
            </a:r>
            <a:r>
              <a:rPr lang="hr-HR" dirty="0" smtClean="0">
                <a:hlinkClick r:id="rId4"/>
              </a:rPr>
              <a:t>/POSTAVLJENA%20PITANJA/sto%20je%20alkoholizam%20pit%2019.htm</a:t>
            </a:r>
            <a:endParaRPr lang="hr-HR" dirty="0" smtClean="0"/>
          </a:p>
          <a:p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www.pfst.unist.hr/</a:t>
            </a:r>
            <a:r>
              <a:rPr lang="hr-HR" dirty="0" err="1" smtClean="0">
                <a:hlinkClick r:id="rId5"/>
              </a:rPr>
              <a:t>uploads</a:t>
            </a:r>
            <a:r>
              <a:rPr lang="hr-HR" dirty="0" smtClean="0">
                <a:hlinkClick r:id="rId5"/>
              </a:rPr>
              <a:t>/36_cjelina_Utjecaj%20alkohola%20na%20tijelo%20ovjeka.pdf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831"/>
            <a:ext cx="6048672" cy="15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355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Bogatstvo</vt:lpstr>
      <vt:lpstr>ETANOL I ALKOHOLIZAM</vt:lpstr>
      <vt:lpstr>PowerPoint Presentation</vt:lpstr>
      <vt:lpstr>PowerPoint Presentation</vt:lpstr>
      <vt:lpstr>PowerPoint Presentation</vt:lpstr>
      <vt:lpstr>UTJECAJ ALKOHOLA</vt:lpstr>
      <vt:lpstr>ŽIVČANI SUSTAV</vt:lpstr>
      <vt:lpstr>PowerPoint Presentation</vt:lpstr>
      <vt:lpstr>PowerPoint Presentation</vt:lpstr>
      <vt:lpstr>PowerPoint Presentation</vt:lpstr>
      <vt:lpstr>PowerPoint Presentation</vt:lpstr>
      <vt:lpstr>UZROCI ALKOHOLIZMA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</dc:title>
  <dc:creator>Miro</dc:creator>
  <cp:lastModifiedBy>korisnik</cp:lastModifiedBy>
  <cp:revision>21</cp:revision>
  <dcterms:created xsi:type="dcterms:W3CDTF">2016-01-11T21:07:53Z</dcterms:created>
  <dcterms:modified xsi:type="dcterms:W3CDTF">2016-02-16T09:20:25Z</dcterms:modified>
</cp:coreProperties>
</file>