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0" r:id="rId6"/>
    <p:sldId id="271" r:id="rId7"/>
    <p:sldId id="273" r:id="rId8"/>
    <p:sldId id="272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4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3BA2-505D-4258-8264-C69CDA2D8C61}" type="datetimeFigureOut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BB07-8F52-4F80-AA35-83E9DD8CD0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756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0392-FD74-4C16-B619-6E5AAEC643AD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81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2D4-2177-435E-9BDB-DAC21DE70E4A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01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8F3E-CA1F-4480-9A84-2C68FEF12DD1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41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241-7D7E-4909-8678-4890640ECFB6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7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7E6C-BF3E-415F-84C4-F10A3F04DDA6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404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505C-5594-4CB8-8013-2DF961EB3370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144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911-3050-4793-91EF-962E6BC5B0E1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22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FF6C-81BE-4618-88BF-F261059F7278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97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417-4D55-41C6-A63F-209972EB9416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4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A063-3FE3-4699-9FB6-2027B0B333E6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47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A53-15BB-47B0-BD68-33C32DAD954C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09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1600-28BF-4507-A180-B69A7D700DA8}" type="datetime1">
              <a:rPr lang="hr-HR" smtClean="0"/>
              <a:pPr/>
              <a:t>22.5.2017.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BFD8-478F-4AD9-A654-D25D25201E1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96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ud2-1.fna.fbcdn.net/v/t1.0-9/10460502_354609294693448_6822221163408361969_n.jpg?oh=b300a77b2f4352847fda0b38f2faf93e&amp;oe=596C35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8554"/>
          <a:stretch/>
        </p:blipFill>
        <p:spPr bwMode="auto">
          <a:xfrm>
            <a:off x="1475656" y="4251475"/>
            <a:ext cx="7668344" cy="26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hr-HR" b="1" dirty="0" smtClean="0"/>
              <a:t>Rast kristala bakrovog(ll) acetata </a:t>
            </a:r>
            <a:r>
              <a:rPr lang="hr-HR" b="1" dirty="0" err="1" smtClean="0"/>
              <a:t>monohidrata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80720" cy="1152128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Učenici Gimnazije </a:t>
            </a:r>
            <a:r>
              <a:rPr lang="hr-HR" b="1" dirty="0" err="1" smtClean="0"/>
              <a:t>Jurja</a:t>
            </a:r>
            <a:r>
              <a:rPr lang="hr-HR" b="1" dirty="0" smtClean="0"/>
              <a:t> </a:t>
            </a:r>
            <a:r>
              <a:rPr lang="hr-HR" b="1" dirty="0" err="1" smtClean="0"/>
              <a:t>Barakovića</a:t>
            </a:r>
            <a:endParaRPr lang="hr-HR" b="1" dirty="0" smtClean="0"/>
          </a:p>
          <a:p>
            <a:r>
              <a:rPr lang="hr-HR" b="1" dirty="0" smtClean="0"/>
              <a:t>Zadar</a:t>
            </a:r>
          </a:p>
        </p:txBody>
      </p:sp>
    </p:spTree>
    <p:extLst>
      <p:ext uri="{BB962C8B-B14F-4D97-AF65-F5344CB8AC3E}">
        <p14:creationId xmlns:p14="http://schemas.microsoft.com/office/powerpoint/2010/main" val="3890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Ispiranje taloga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5" name="Slika 4" descr="dodavanje dest. v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928945"/>
            <a:ext cx="2664000" cy="3551999"/>
          </a:xfrm>
          <a:prstGeom prst="rect">
            <a:avLst/>
          </a:prstGeom>
        </p:spPr>
      </p:pic>
      <p:pic>
        <p:nvPicPr>
          <p:cNvPr id="6" name="Slika 5" descr="filtriran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24944"/>
            <a:ext cx="340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just"/>
            <a:r>
              <a:rPr lang="hr-HR" sz="2000" dirty="0" smtClean="0"/>
              <a:t>Dodavanje priređenog bakrova(ll) karbonata u 20% octenu kiselinu i ispitivanje pH otopine, koja treba biti kisela</a:t>
            </a:r>
          </a:p>
          <a:p>
            <a:pPr algn="just"/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CuCO</a:t>
            </a:r>
            <a:r>
              <a:rPr lang="hr-HR" sz="1600" b="1" baseline="-25000" dirty="0" smtClean="0">
                <a:solidFill>
                  <a:srgbClr val="333333"/>
                </a:solidFill>
                <a:latin typeface="Noto Serif"/>
              </a:rPr>
              <a:t>3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·</a:t>
            </a:r>
            <a:r>
              <a:rPr lang="hr-HR" sz="1600" b="1" dirty="0" err="1" smtClean="0">
                <a:solidFill>
                  <a:srgbClr val="333333"/>
                </a:solidFill>
                <a:latin typeface="Noto Serif"/>
              </a:rPr>
              <a:t>Cu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(OH)</a:t>
            </a:r>
            <a:r>
              <a:rPr lang="hr-HR" sz="1600" b="1" baseline="-25000" dirty="0" smtClean="0">
                <a:solidFill>
                  <a:srgbClr val="333333"/>
                </a:solidFill>
                <a:latin typeface="Noto Serif"/>
              </a:rPr>
              <a:t>2(s)</a:t>
            </a:r>
            <a:r>
              <a:rPr lang="hr-HR" sz="1600" b="1" dirty="0">
                <a:solidFill>
                  <a:srgbClr val="333333"/>
                </a:solidFill>
                <a:latin typeface="Noto Serif"/>
              </a:rPr>
              <a:t> + 4CH</a:t>
            </a:r>
            <a:r>
              <a:rPr lang="hr-HR" sz="1600" b="1" baseline="-25000" dirty="0">
                <a:solidFill>
                  <a:srgbClr val="333333"/>
                </a:solidFill>
                <a:latin typeface="Noto Serif"/>
              </a:rPr>
              <a:t>3</a:t>
            </a:r>
            <a:r>
              <a:rPr lang="hr-HR" sz="1600" b="1" dirty="0">
                <a:solidFill>
                  <a:srgbClr val="333333"/>
                </a:solidFill>
                <a:latin typeface="Noto Serif"/>
              </a:rPr>
              <a:t>COOH 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(</a:t>
            </a:r>
            <a:r>
              <a:rPr lang="hr-HR" sz="1600" b="1" dirty="0" err="1" smtClean="0">
                <a:solidFill>
                  <a:srgbClr val="333333"/>
                </a:solidFill>
                <a:latin typeface="Noto Serif"/>
              </a:rPr>
              <a:t>aq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)→ 2Cu(CH</a:t>
            </a:r>
            <a:r>
              <a:rPr lang="hr-HR" sz="1600" b="1" baseline="-25000" dirty="0" smtClean="0">
                <a:solidFill>
                  <a:srgbClr val="333333"/>
                </a:solidFill>
                <a:latin typeface="Noto Serif"/>
              </a:rPr>
              <a:t>3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COO)</a:t>
            </a:r>
            <a:r>
              <a:rPr lang="hr-HR" sz="1600" b="1" baseline="-25000" dirty="0" smtClean="0">
                <a:solidFill>
                  <a:srgbClr val="333333"/>
                </a:solidFill>
                <a:latin typeface="Noto Serif"/>
              </a:rPr>
              <a:t>2</a:t>
            </a:r>
            <a:r>
              <a:rPr lang="hr-HR" sz="1600" b="1" dirty="0">
                <a:solidFill>
                  <a:srgbClr val="333333"/>
                </a:solidFill>
                <a:latin typeface="Noto Serif"/>
              </a:rPr>
              <a:t> (</a:t>
            </a:r>
            <a:r>
              <a:rPr lang="hr-HR" sz="1600" b="1" dirty="0" err="1">
                <a:solidFill>
                  <a:srgbClr val="333333"/>
                </a:solidFill>
                <a:latin typeface="Noto Serif"/>
              </a:rPr>
              <a:t>aq</a:t>
            </a:r>
            <a:r>
              <a:rPr lang="hr-HR" sz="1600" b="1" dirty="0">
                <a:solidFill>
                  <a:srgbClr val="333333"/>
                </a:solidFill>
                <a:latin typeface="Noto Serif"/>
              </a:rPr>
              <a:t>)  + 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2H</a:t>
            </a:r>
            <a:r>
              <a:rPr lang="hr-HR" sz="1600" b="1" baseline="-25000" dirty="0" smtClean="0">
                <a:solidFill>
                  <a:srgbClr val="333333"/>
                </a:solidFill>
                <a:latin typeface="Noto Serif"/>
              </a:rPr>
              <a:t>2</a:t>
            </a:r>
            <a:r>
              <a:rPr lang="hr-HR" sz="1600" b="1" dirty="0" smtClean="0">
                <a:solidFill>
                  <a:srgbClr val="333333"/>
                </a:solidFill>
                <a:latin typeface="Noto Serif"/>
              </a:rPr>
              <a:t>O(l) </a:t>
            </a:r>
            <a:r>
              <a:rPr lang="hr-HR" sz="1600" b="1" dirty="0">
                <a:solidFill>
                  <a:srgbClr val="333333"/>
                </a:solidFill>
                <a:latin typeface="Noto Serif"/>
              </a:rPr>
              <a:t>+ CO</a:t>
            </a:r>
            <a:r>
              <a:rPr lang="hr-HR" sz="1600" b="1" baseline="-25000" dirty="0">
                <a:solidFill>
                  <a:srgbClr val="333333"/>
                </a:solidFill>
                <a:latin typeface="Noto Serif"/>
              </a:rPr>
              <a:t>2</a:t>
            </a:r>
            <a:r>
              <a:rPr lang="hr-HR" sz="1600" b="1" dirty="0">
                <a:solidFill>
                  <a:srgbClr val="333333"/>
                </a:solidFill>
                <a:latin typeface="Noto Serif"/>
              </a:rPr>
              <a:t>(g)</a:t>
            </a:r>
            <a:endParaRPr lang="hr-HR" sz="16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5" name="Slika 4" descr="ph otop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204864"/>
            <a:ext cx="2928940" cy="3905254"/>
          </a:xfrm>
          <a:prstGeom prst="rect">
            <a:avLst/>
          </a:prstGeom>
        </p:spPr>
      </p:pic>
      <p:pic>
        <p:nvPicPr>
          <p:cNvPr id="6" name="Slika 5" descr="filtriranj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320" y="2204864"/>
            <a:ext cx="2942999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hr-HR" dirty="0" smtClean="0"/>
              <a:t>Filtriranje  otopine bakrova(ll) acetata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7" name="Slika 6" descr="filtriranj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18" y="1988840"/>
            <a:ext cx="2786064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8590" y="1268760"/>
            <a:ext cx="8229600" cy="4525963"/>
          </a:xfrm>
        </p:spPr>
        <p:txBody>
          <a:bodyPr/>
          <a:lstStyle/>
          <a:p>
            <a:pPr algn="just"/>
            <a:r>
              <a:rPr lang="hr-HR" dirty="0" smtClean="0"/>
              <a:t>Formiranje inicijalnih kristala u otopini i odabir najboljih za rast kristala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1026" name="Picture 2" descr="D:\Ružica\Pictures\kristal 1 2017\IMG_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0" y="2636912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užica\Pictures\kristal 1 2017\IMG_0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just"/>
            <a:r>
              <a:rPr lang="hr-HR" dirty="0" smtClean="0"/>
              <a:t>Inicijalni kristali se vežu koncem za štapić i postave  otopinu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14</a:t>
            </a:fld>
            <a:endParaRPr lang="hr-HR" dirty="0"/>
          </a:p>
        </p:txBody>
      </p:sp>
      <p:pic>
        <p:nvPicPr>
          <p:cNvPr id="2050" name="Picture 2" descr="D:\Ružica\Pictures\kristal 1 2017\IMG_0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užica\Pictures\kristal 1 2017\IMG_0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4792" y="1196752"/>
            <a:ext cx="8229600" cy="4525963"/>
          </a:xfrm>
        </p:spPr>
        <p:txBody>
          <a:bodyPr/>
          <a:lstStyle/>
          <a:p>
            <a:pPr algn="just"/>
            <a:r>
              <a:rPr lang="hr-HR" smtClean="0"/>
              <a:t>Svaki dan pratimo rast kristala, mjerimo veličinu i masu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15</a:t>
            </a:fld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0" y="2924944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:\Ružica\Pictures\kristal 1 2017\IMG_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1132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4792" y="1196752"/>
            <a:ext cx="8229600" cy="4525963"/>
          </a:xfrm>
        </p:spPr>
        <p:txBody>
          <a:bodyPr/>
          <a:lstStyle/>
          <a:p>
            <a:pPr algn="just"/>
            <a:r>
              <a:rPr lang="hr-HR" dirty="0"/>
              <a:t>Očekivali smo brži rast i da ćemo dobiti veći kristal, ali i nakon mjesec dana praćenja masa je bila 0,2 g</a:t>
            </a:r>
          </a:p>
          <a:p>
            <a:pPr algn="just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16</a:t>
            </a:fld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Ružica\Pictures\kristal 1 2017\IMG_0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312000" cy="24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Ružica\Pictures\kristal 1 2017\IMG_070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74735"/>
            <a:ext cx="3600000" cy="24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izradi kristala sudjeluju učenici trećeg razreda:</a:t>
            </a:r>
          </a:p>
          <a:p>
            <a:pPr marL="800100" lvl="2" indent="0">
              <a:buNone/>
            </a:pPr>
            <a:r>
              <a:rPr lang="hr-HR" sz="3200" dirty="0" smtClean="0"/>
              <a:t>1. Lara </a:t>
            </a:r>
            <a:r>
              <a:rPr lang="hr-HR" sz="3200" dirty="0" err="1"/>
              <a:t>Ć</a:t>
            </a:r>
            <a:r>
              <a:rPr lang="hr-HR" sz="3200" dirty="0" err="1" smtClean="0"/>
              <a:t>oza</a:t>
            </a:r>
            <a:endParaRPr lang="hr-HR" sz="3200" dirty="0" smtClean="0"/>
          </a:p>
          <a:p>
            <a:pPr marL="800100" lvl="2" indent="0">
              <a:buNone/>
            </a:pPr>
            <a:r>
              <a:rPr lang="hr-HR" sz="3200" dirty="0" smtClean="0"/>
              <a:t>2. Lea Župan</a:t>
            </a:r>
          </a:p>
          <a:p>
            <a:pPr marL="800100" lvl="2" indent="0">
              <a:buNone/>
            </a:pPr>
            <a:r>
              <a:rPr lang="hr-HR" sz="3200" dirty="0" smtClean="0"/>
              <a:t>3. Tin Županović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1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Upute za rad:</a:t>
            </a:r>
          </a:p>
          <a:p>
            <a:pPr marL="0" indent="0" algn="just">
              <a:buNone/>
            </a:pPr>
            <a:r>
              <a:rPr lang="hr-HR" dirty="0" smtClean="0"/>
              <a:t>1. Proučiti literaturu koja se odnosi na rast kristala</a:t>
            </a:r>
          </a:p>
          <a:p>
            <a:pPr marL="0" indent="0" algn="just">
              <a:buNone/>
            </a:pPr>
            <a:r>
              <a:rPr lang="hr-HR" dirty="0" smtClean="0"/>
              <a:t>2. Raditi pažljivo, uredno, sigurno, koristiti zaštitnu opremu - kutu, rukavice, naočale</a:t>
            </a:r>
          </a:p>
          <a:p>
            <a:pPr marL="0" indent="0" algn="just">
              <a:buNone/>
            </a:pPr>
            <a:r>
              <a:rPr lang="hr-HR" dirty="0" smtClean="0"/>
              <a:t>3. Pratiti sve promjene  i voditi dnevnik</a:t>
            </a:r>
          </a:p>
          <a:p>
            <a:pPr marL="0" indent="0" algn="just">
              <a:buNone/>
            </a:pPr>
            <a:r>
              <a:rPr lang="hr-HR" dirty="0" smtClean="0"/>
              <a:t>4. Pospremiti radni prostor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8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pic>
        <p:nvPicPr>
          <p:cNvPr id="1026" name="Picture 2" descr="D:\Ružica\Documents\IMG_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43" y="1628800"/>
            <a:ext cx="5796000" cy="43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0920" y="633417"/>
            <a:ext cx="8229600" cy="543346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hr-HR" b="1" dirty="0" smtClean="0"/>
              <a:t>Cilj nam je dobiti: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rgbClr val="333333"/>
                </a:solidFill>
                <a:latin typeface="Noto Serif"/>
              </a:rPr>
              <a:t>Crystal </a:t>
            </a:r>
            <a:r>
              <a:rPr lang="en-US" sz="1600" b="1" dirty="0">
                <a:solidFill>
                  <a:srgbClr val="333333"/>
                </a:solidFill>
                <a:latin typeface="Noto Serif"/>
              </a:rPr>
              <a:t>system</a:t>
            </a:r>
            <a:r>
              <a:rPr lang="en-US" sz="1600" dirty="0">
                <a:solidFill>
                  <a:srgbClr val="333333"/>
                </a:solidFill>
                <a:latin typeface="Noto Serif"/>
              </a:rPr>
              <a:t>: monoclinic</a:t>
            </a:r>
          </a:p>
          <a:p>
            <a:pPr>
              <a:buFont typeface="Arial"/>
              <a:buChar char="•"/>
            </a:pPr>
            <a:r>
              <a:rPr lang="en-US" sz="1600" b="1" dirty="0">
                <a:solidFill>
                  <a:srgbClr val="333333"/>
                </a:solidFill>
                <a:latin typeface="Noto Serif"/>
              </a:rPr>
              <a:t>Crystal shape</a:t>
            </a:r>
            <a:r>
              <a:rPr lang="en-US" sz="1600" dirty="0">
                <a:solidFill>
                  <a:srgbClr val="333333"/>
                </a:solidFill>
                <a:latin typeface="Noto Serif"/>
              </a:rPr>
              <a:t>: slant prism</a:t>
            </a:r>
          </a:p>
          <a:p>
            <a:pPr>
              <a:buFont typeface="Arial"/>
              <a:buChar char="•"/>
            </a:pPr>
            <a:r>
              <a:rPr lang="en-US" sz="1600" b="1" dirty="0">
                <a:solidFill>
                  <a:srgbClr val="333333"/>
                </a:solidFill>
                <a:latin typeface="Noto Serif"/>
              </a:rPr>
              <a:t>Color</a:t>
            </a:r>
            <a:r>
              <a:rPr lang="en-US" sz="1600" dirty="0">
                <a:solidFill>
                  <a:srgbClr val="333333"/>
                </a:solidFill>
                <a:latin typeface="Noto Serif"/>
              </a:rPr>
              <a:t>: dark blue, almost black</a:t>
            </a:r>
          </a:p>
          <a:p>
            <a:pPr>
              <a:buFont typeface="Arial"/>
              <a:buChar char="•"/>
            </a:pPr>
            <a:r>
              <a:rPr lang="en-US" sz="1600" b="1" dirty="0">
                <a:solidFill>
                  <a:srgbClr val="333333"/>
                </a:solidFill>
                <a:latin typeface="Noto Serif"/>
              </a:rPr>
              <a:t>Stability on air</a:t>
            </a:r>
            <a:r>
              <a:rPr lang="en-US" sz="1600" dirty="0">
                <a:solidFill>
                  <a:srgbClr val="333333"/>
                </a:solidFill>
                <a:latin typeface="Noto Serif"/>
              </a:rPr>
              <a:t>: stable, though some people report slow weathering.</a:t>
            </a:r>
          </a:p>
          <a:p>
            <a:endParaRPr lang="hr-HR" b="1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2052" name="Picture 4" descr="Copper Ace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11321"/>
            <a:ext cx="3600000" cy="26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813829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https://dmishin.github.io/crystals/images/copper-acetate/s640-copper-acetate-4.jpg</a:t>
            </a:r>
          </a:p>
        </p:txBody>
      </p:sp>
    </p:spTree>
    <p:extLst>
      <p:ext uri="{BB962C8B-B14F-4D97-AF65-F5344CB8AC3E}">
        <p14:creationId xmlns:p14="http://schemas.microsoft.com/office/powerpoint/2010/main" val="2797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Dobiveni materijal:</a:t>
            </a:r>
          </a:p>
          <a:p>
            <a:endParaRPr lang="hr-HR" sz="1400" dirty="0" smtClean="0"/>
          </a:p>
          <a:p>
            <a:pPr marL="400050" lvl="1" indent="0">
              <a:buNone/>
            </a:pPr>
            <a:r>
              <a:rPr lang="hr-HR" sz="3200" dirty="0" smtClean="0"/>
              <a:t>Bakrov(ll) sulfat </a:t>
            </a:r>
            <a:r>
              <a:rPr lang="hr-HR" sz="3200" dirty="0" err="1" smtClean="0"/>
              <a:t>pentahidrat</a:t>
            </a:r>
            <a:r>
              <a:rPr lang="hr-HR" sz="3200" dirty="0" smtClean="0"/>
              <a:t> (modra galica)</a:t>
            </a:r>
          </a:p>
          <a:p>
            <a:pPr marL="400050" lvl="1" indent="0">
              <a:buNone/>
            </a:pPr>
            <a:r>
              <a:rPr lang="hr-HR" sz="3200" dirty="0" smtClean="0"/>
              <a:t>Natrijev </a:t>
            </a:r>
            <a:r>
              <a:rPr lang="hr-HR" sz="3200" dirty="0" err="1" smtClean="0"/>
              <a:t>hidrokarbonat</a:t>
            </a:r>
            <a:r>
              <a:rPr lang="hr-HR" sz="3200" dirty="0" smtClean="0"/>
              <a:t> (soda </a:t>
            </a:r>
            <a:r>
              <a:rPr lang="hr-HR" sz="3200" dirty="0" err="1" smtClean="0"/>
              <a:t>bikarbona</a:t>
            </a:r>
            <a:r>
              <a:rPr lang="hr-HR" sz="3200" dirty="0" smtClean="0"/>
              <a:t>)</a:t>
            </a:r>
          </a:p>
          <a:p>
            <a:pPr marL="400050" lvl="1" indent="0">
              <a:buNone/>
            </a:pPr>
            <a:r>
              <a:rPr lang="hr-HR" sz="3200" dirty="0" smtClean="0"/>
              <a:t>Koncentrirana octena </a:t>
            </a:r>
            <a:r>
              <a:rPr lang="hr-HR" sz="3200" dirty="0" err="1" smtClean="0"/>
              <a:t>kiselena</a:t>
            </a:r>
            <a:r>
              <a:rPr lang="hr-HR" sz="3200" dirty="0" smtClean="0"/>
              <a:t> (ledena octena kiselina)</a:t>
            </a:r>
            <a:endParaRPr lang="hr-HR" sz="3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4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4672" y="1356595"/>
            <a:ext cx="8229600" cy="4525963"/>
          </a:xfrm>
        </p:spPr>
        <p:txBody>
          <a:bodyPr/>
          <a:lstStyle/>
          <a:p>
            <a:pPr lvl="0"/>
            <a:r>
              <a:rPr lang="hr-HR" dirty="0" smtClean="0">
                <a:solidFill>
                  <a:prstClr val="black"/>
                </a:solidFill>
              </a:rPr>
              <a:t>Vaganje modre galice i sode </a:t>
            </a:r>
            <a:r>
              <a:rPr lang="hr-HR" dirty="0" err="1" smtClean="0">
                <a:solidFill>
                  <a:prstClr val="black"/>
                </a:solidFill>
              </a:rPr>
              <a:t>bikarbone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5" name="Slika 4" descr="vaganje modre gal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20888"/>
            <a:ext cx="2571768" cy="3429024"/>
          </a:xfrm>
          <a:prstGeom prst="rect">
            <a:avLst/>
          </a:prstGeom>
        </p:spPr>
      </p:pic>
      <p:pic>
        <p:nvPicPr>
          <p:cNvPr id="6" name="Slika 5" descr="vaganje natrijeva hidroigenkarb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33464"/>
            <a:ext cx="2625347" cy="35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algn="just"/>
            <a:r>
              <a:rPr lang="hr-HR" dirty="0" smtClean="0"/>
              <a:t>Priprava bakrova(ll) karbonata miješanjem otopina modre galice (45 g i 300 ml vode) i otopine sode </a:t>
            </a:r>
            <a:r>
              <a:rPr lang="hr-HR" dirty="0" err="1" smtClean="0"/>
              <a:t>bikarbone</a:t>
            </a:r>
            <a:r>
              <a:rPr lang="hr-HR" dirty="0" smtClean="0"/>
              <a:t> (30 g i 300 ml vode)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5" name="Slika 4" descr="miješanjeotop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99577"/>
            <a:ext cx="2890070" cy="32403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97161"/>
            <a:ext cx="2866380" cy="324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r-HR" dirty="0" smtClean="0"/>
              <a:t>Miješanje otopina</a:t>
            </a:r>
          </a:p>
          <a:p>
            <a:pPr marL="0" indent="0" algn="ctr">
              <a:buNone/>
            </a:pPr>
            <a:r>
              <a:rPr lang="pt-BR" sz="1800" dirty="0" smtClean="0">
                <a:solidFill>
                  <a:srgbClr val="333333"/>
                </a:solidFill>
                <a:latin typeface="Noto Serif"/>
              </a:rPr>
              <a:t>2CuSO</a:t>
            </a:r>
            <a:r>
              <a:rPr lang="pt-BR" sz="1800" baseline="-25000" dirty="0" smtClean="0">
                <a:solidFill>
                  <a:srgbClr val="333333"/>
                </a:solidFill>
                <a:latin typeface="Noto Serif"/>
              </a:rPr>
              <a:t>4</a:t>
            </a:r>
            <a:r>
              <a:rPr lang="hr-HR" sz="1800" baseline="-25000" dirty="0" smtClean="0">
                <a:solidFill>
                  <a:srgbClr val="333333"/>
                </a:solidFill>
                <a:latin typeface="Noto Serif"/>
              </a:rPr>
              <a:t>(</a:t>
            </a:r>
            <a:r>
              <a:rPr lang="hr-HR" sz="1800" baseline="-25000" dirty="0" err="1" smtClean="0">
                <a:solidFill>
                  <a:srgbClr val="333333"/>
                </a:solidFill>
                <a:latin typeface="Noto Serif"/>
              </a:rPr>
              <a:t>aq</a:t>
            </a:r>
            <a:r>
              <a:rPr lang="hr-HR" sz="1800" baseline="-25000" dirty="0" smtClean="0">
                <a:solidFill>
                  <a:srgbClr val="333333"/>
                </a:solidFill>
                <a:latin typeface="Noto Serif"/>
              </a:rPr>
              <a:t>)</a:t>
            </a:r>
            <a:r>
              <a:rPr lang="pt-BR" sz="1800" dirty="0">
                <a:solidFill>
                  <a:srgbClr val="333333"/>
                </a:solidFill>
                <a:latin typeface="Noto Serif"/>
              </a:rPr>
              <a:t> + </a:t>
            </a:r>
            <a:r>
              <a:rPr lang="pt-BR" sz="1800" dirty="0" smtClean="0">
                <a:solidFill>
                  <a:srgbClr val="333333"/>
                </a:solidFill>
                <a:latin typeface="Noto Serif"/>
              </a:rPr>
              <a:t>2NaHCO</a:t>
            </a:r>
            <a:r>
              <a:rPr lang="pt-BR" sz="1800" baseline="-25000" dirty="0" smtClean="0">
                <a:solidFill>
                  <a:srgbClr val="333333"/>
                </a:solidFill>
                <a:latin typeface="Noto Serif"/>
              </a:rPr>
              <a:t>3</a:t>
            </a:r>
            <a:r>
              <a:rPr lang="hr-HR" sz="1800" baseline="-25000" dirty="0">
                <a:solidFill>
                  <a:srgbClr val="333333"/>
                </a:solidFill>
                <a:latin typeface="Noto Serif"/>
              </a:rPr>
              <a:t> (</a:t>
            </a:r>
            <a:r>
              <a:rPr lang="hr-HR" sz="1800" baseline="-25000" dirty="0" err="1">
                <a:solidFill>
                  <a:srgbClr val="333333"/>
                </a:solidFill>
                <a:latin typeface="Noto Serif"/>
              </a:rPr>
              <a:t>aq</a:t>
            </a:r>
            <a:r>
              <a:rPr lang="hr-HR" sz="1800" baseline="-25000" dirty="0">
                <a:solidFill>
                  <a:srgbClr val="333333"/>
                </a:solidFill>
                <a:latin typeface="Noto Serif"/>
              </a:rPr>
              <a:t>) </a:t>
            </a:r>
            <a:r>
              <a:rPr lang="pt-BR" sz="1800" dirty="0">
                <a:solidFill>
                  <a:srgbClr val="333333"/>
                </a:solidFill>
                <a:latin typeface="Noto Serif"/>
              </a:rPr>
              <a:t> → CuCO</a:t>
            </a:r>
            <a:r>
              <a:rPr lang="pt-BR" sz="1800" baseline="-25000" dirty="0">
                <a:solidFill>
                  <a:srgbClr val="333333"/>
                </a:solidFill>
                <a:latin typeface="Noto Serif"/>
              </a:rPr>
              <a:t>3</a:t>
            </a:r>
            <a:r>
              <a:rPr lang="pt-BR" sz="1800" dirty="0">
                <a:solidFill>
                  <a:srgbClr val="333333"/>
                </a:solidFill>
                <a:latin typeface="Noto Serif"/>
              </a:rPr>
              <a:t>·Cu(OH)</a:t>
            </a:r>
            <a:r>
              <a:rPr lang="pt-BR" sz="1800" baseline="-25000" dirty="0">
                <a:solidFill>
                  <a:srgbClr val="333333"/>
                </a:solidFill>
                <a:latin typeface="Noto Serif"/>
              </a:rPr>
              <a:t>2</a:t>
            </a:r>
            <a:r>
              <a:rPr lang="pt-BR" sz="1800" dirty="0">
                <a:solidFill>
                  <a:srgbClr val="333333"/>
                </a:solidFill>
                <a:latin typeface="Noto Serif"/>
              </a:rPr>
              <a:t>(s) + </a:t>
            </a:r>
            <a:r>
              <a:rPr lang="pt-BR" sz="1800" dirty="0" smtClean="0">
                <a:solidFill>
                  <a:srgbClr val="333333"/>
                </a:solidFill>
                <a:latin typeface="Noto Serif"/>
              </a:rPr>
              <a:t>Na</a:t>
            </a:r>
            <a:r>
              <a:rPr lang="pt-BR" sz="1800" baseline="-25000" dirty="0" smtClean="0">
                <a:solidFill>
                  <a:srgbClr val="333333"/>
                </a:solidFill>
                <a:latin typeface="Noto Serif"/>
              </a:rPr>
              <a:t>2</a:t>
            </a:r>
            <a:r>
              <a:rPr lang="pt-BR" sz="1800" dirty="0" smtClean="0">
                <a:solidFill>
                  <a:srgbClr val="333333"/>
                </a:solidFill>
                <a:latin typeface="Noto Serif"/>
              </a:rPr>
              <a:t>SO</a:t>
            </a:r>
            <a:r>
              <a:rPr lang="pt-BR" sz="1800" baseline="-25000" dirty="0" smtClean="0">
                <a:solidFill>
                  <a:srgbClr val="333333"/>
                </a:solidFill>
                <a:latin typeface="Noto Serif"/>
              </a:rPr>
              <a:t>4</a:t>
            </a:r>
            <a:r>
              <a:rPr lang="hr-HR" sz="1800" baseline="-25000" dirty="0">
                <a:solidFill>
                  <a:srgbClr val="333333"/>
                </a:solidFill>
                <a:latin typeface="Noto Serif"/>
              </a:rPr>
              <a:t> (</a:t>
            </a:r>
            <a:r>
              <a:rPr lang="hr-HR" sz="1800" baseline="-25000" dirty="0" err="1">
                <a:solidFill>
                  <a:srgbClr val="333333"/>
                </a:solidFill>
                <a:latin typeface="Noto Serif"/>
              </a:rPr>
              <a:t>aq</a:t>
            </a:r>
            <a:r>
              <a:rPr lang="hr-HR" sz="1800" baseline="-25000" dirty="0">
                <a:solidFill>
                  <a:srgbClr val="333333"/>
                </a:solidFill>
                <a:latin typeface="Noto Serif"/>
              </a:rPr>
              <a:t>) </a:t>
            </a:r>
            <a:r>
              <a:rPr lang="pt-BR" sz="1800" dirty="0">
                <a:solidFill>
                  <a:srgbClr val="333333"/>
                </a:solidFill>
                <a:latin typeface="Noto Serif"/>
              </a:rPr>
              <a:t> + CO</a:t>
            </a:r>
            <a:r>
              <a:rPr lang="pt-BR" sz="1800" baseline="-25000" dirty="0">
                <a:solidFill>
                  <a:srgbClr val="333333"/>
                </a:solidFill>
                <a:latin typeface="Noto Serif"/>
              </a:rPr>
              <a:t>2</a:t>
            </a:r>
            <a:r>
              <a:rPr lang="pt-BR" sz="1800" dirty="0">
                <a:solidFill>
                  <a:srgbClr val="333333"/>
                </a:solidFill>
                <a:latin typeface="Noto Serif"/>
              </a:rPr>
              <a:t>(g)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6" name="Slika 5" descr="mjehurić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348880"/>
            <a:ext cx="4032448" cy="37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274</Words>
  <Application>Microsoft Office PowerPoint</Application>
  <PresentationFormat>Prikaz na zaslonu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Serif</vt:lpstr>
      <vt:lpstr>Tema sustava Office</vt:lpstr>
      <vt:lpstr>Rast kristala bakrovog(ll) acetata monohidrata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 kristala anorganske soli-amonijevog željezovog(lll)sulfata dodekahidrata</dc:title>
  <dc:creator>Ružica Milošević</dc:creator>
  <cp:lastModifiedBy>Windows korisnik</cp:lastModifiedBy>
  <cp:revision>49</cp:revision>
  <dcterms:created xsi:type="dcterms:W3CDTF">2017-03-04T14:55:12Z</dcterms:created>
  <dcterms:modified xsi:type="dcterms:W3CDTF">2017-05-22T09:27:54Z</dcterms:modified>
</cp:coreProperties>
</file>